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7010400" cy="9296400"/>
  <p:embeddedFontLst>
    <p:embeddedFont>
      <p:font typeface="PT Sans Narrow"/>
      <p:regular r:id="rId52"/>
      <p:bold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gGyG+n7XX7C2J/gZsVCT+yGSsW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1A629C-FF0C-48DC-A56C-223FD8126AA7}">
  <a:tblStyle styleId="{211A629C-FF0C-48DC-A56C-223FD8126AA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C35E64F-C628-4181-8CDA-2F66972B1C7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TSansNarrow-bold.fntdata"/><Relationship Id="rId52" Type="http://schemas.openxmlformats.org/officeDocument/2006/relationships/font" Target="fonts/PTSansNarrow-regular.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fischer\Documents\SharePoint%20Drafts\sharepoint.etslan.org\srt\sip\on-boarding\Shared%20Documents\01_Administration\SWAT_2013\Sprints\GENASYS%20SWAT%2012x%20Release%20Planning%20Curre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8660713557456121E-2"/>
          <c:y val="2.8639392218819698E-2"/>
          <c:w val="0.91654107964199993"/>
          <c:h val="0.79674864192567363"/>
        </c:manualLayout>
      </c:layout>
      <c:lineChart>
        <c:grouping val="standard"/>
        <c:varyColors val="0"/>
        <c:ser>
          <c:idx val="0"/>
          <c:order val="0"/>
          <c:tx>
            <c:v>Burndown chart</c:v>
          </c:tx>
          <c:cat>
            <c:strRef>
              <c:f>'Sprint 3'!$J$2:$AE$2</c:f>
              <c:strCache>
                <c:ptCount val="22"/>
                <c:pt idx="0">
                  <c:v>Original Estimate Hrs</c:v>
                </c:pt>
                <c:pt idx="1">
                  <c:v>6/5/2013</c:v>
                </c:pt>
                <c:pt idx="2">
                  <c:v>6/6/2013</c:v>
                </c:pt>
                <c:pt idx="3">
                  <c:v>6/7/2013</c:v>
                </c:pt>
                <c:pt idx="4">
                  <c:v>6/10/2013</c:v>
                </c:pt>
                <c:pt idx="5">
                  <c:v>6/11/2013</c:v>
                </c:pt>
                <c:pt idx="6">
                  <c:v>6/12/2013</c:v>
                </c:pt>
                <c:pt idx="7">
                  <c:v>6/13/2013</c:v>
                </c:pt>
                <c:pt idx="8">
                  <c:v>6/14/2013</c:v>
                </c:pt>
                <c:pt idx="9">
                  <c:v>6/17/2013</c:v>
                </c:pt>
                <c:pt idx="10">
                  <c:v>6/18/2013</c:v>
                </c:pt>
                <c:pt idx="11">
                  <c:v>6/19/2013</c:v>
                </c:pt>
                <c:pt idx="12">
                  <c:v>6/20/2013</c:v>
                </c:pt>
                <c:pt idx="13">
                  <c:v>6/21/2013</c:v>
                </c:pt>
                <c:pt idx="14">
                  <c:v>6/24/2013</c:v>
                </c:pt>
                <c:pt idx="15">
                  <c:v>6/25/2013</c:v>
                </c:pt>
                <c:pt idx="16">
                  <c:v>6/26/2013</c:v>
                </c:pt>
                <c:pt idx="17">
                  <c:v>6/27/2013</c:v>
                </c:pt>
                <c:pt idx="18">
                  <c:v>6/28/2013</c:v>
                </c:pt>
                <c:pt idx="19">
                  <c:v>7/1/2013</c:v>
                </c:pt>
                <c:pt idx="20">
                  <c:v>7/2/2013</c:v>
                </c:pt>
                <c:pt idx="21">
                  <c:v>7/3/2013</c:v>
                </c:pt>
              </c:strCache>
            </c:strRef>
          </c:cat>
          <c:val>
            <c:numRef>
              <c:f>'Sprint 3'!$K$117:$AE$117</c:f>
              <c:numCache>
                <c:formatCode>General</c:formatCode>
                <c:ptCount val="21"/>
                <c:pt idx="0">
                  <c:v>944</c:v>
                </c:pt>
                <c:pt idx="1">
                  <c:v>903</c:v>
                </c:pt>
                <c:pt idx="2">
                  <c:v>903</c:v>
                </c:pt>
                <c:pt idx="3">
                  <c:v>903</c:v>
                </c:pt>
                <c:pt idx="4">
                  <c:v>834</c:v>
                </c:pt>
                <c:pt idx="5">
                  <c:v>846</c:v>
                </c:pt>
                <c:pt idx="6">
                  <c:v>702</c:v>
                </c:pt>
                <c:pt idx="7">
                  <c:v>600</c:v>
                </c:pt>
                <c:pt idx="8">
                  <c:v>588</c:v>
                </c:pt>
                <c:pt idx="9">
                  <c:v>572</c:v>
                </c:pt>
                <c:pt idx="10">
                  <c:v>518</c:v>
                </c:pt>
                <c:pt idx="11">
                  <c:v>472</c:v>
                </c:pt>
                <c:pt idx="12">
                  <c:v>364</c:v>
                </c:pt>
                <c:pt idx="13">
                  <c:v>332</c:v>
                </c:pt>
                <c:pt idx="14">
                  <c:v>316</c:v>
                </c:pt>
                <c:pt idx="15">
                  <c:v>304</c:v>
                </c:pt>
                <c:pt idx="16">
                  <c:v>304</c:v>
                </c:pt>
                <c:pt idx="17">
                  <c:v>182</c:v>
                </c:pt>
                <c:pt idx="18">
                  <c:v>56</c:v>
                </c:pt>
                <c:pt idx="19">
                  <c:v>24</c:v>
                </c:pt>
                <c:pt idx="20">
                  <c:v>8</c:v>
                </c:pt>
              </c:numCache>
            </c:numRef>
          </c:val>
          <c:smooth val="0"/>
        </c:ser>
        <c:ser>
          <c:idx val="20"/>
          <c:order val="1"/>
          <c:tx>
            <c:strRef>
              <c:f>'Sprint 3'!$K$117:$AB$117</c:f>
              <c:strCache>
                <c:ptCount val="1"/>
                <c:pt idx="0">
                  <c:v>944 903 903 903 834 846 702 600 588 572 518 472 364 332 316 304 304 182</c:v>
                </c:pt>
              </c:strCache>
            </c:strRef>
          </c:tx>
          <c:cat>
            <c:strRef>
              <c:f>'Sprint 3'!$J$2:$AE$2</c:f>
              <c:strCache>
                <c:ptCount val="22"/>
                <c:pt idx="0">
                  <c:v>Original Estimate Hrs</c:v>
                </c:pt>
                <c:pt idx="1">
                  <c:v>6/5/2013</c:v>
                </c:pt>
                <c:pt idx="2">
                  <c:v>6/6/2013</c:v>
                </c:pt>
                <c:pt idx="3">
                  <c:v>6/7/2013</c:v>
                </c:pt>
                <c:pt idx="4">
                  <c:v>6/10/2013</c:v>
                </c:pt>
                <c:pt idx="5">
                  <c:v>6/11/2013</c:v>
                </c:pt>
                <c:pt idx="6">
                  <c:v>6/12/2013</c:v>
                </c:pt>
                <c:pt idx="7">
                  <c:v>6/13/2013</c:v>
                </c:pt>
                <c:pt idx="8">
                  <c:v>6/14/2013</c:v>
                </c:pt>
                <c:pt idx="9">
                  <c:v>6/17/2013</c:v>
                </c:pt>
                <c:pt idx="10">
                  <c:v>6/18/2013</c:v>
                </c:pt>
                <c:pt idx="11">
                  <c:v>6/19/2013</c:v>
                </c:pt>
                <c:pt idx="12">
                  <c:v>6/20/2013</c:v>
                </c:pt>
                <c:pt idx="13">
                  <c:v>6/21/2013</c:v>
                </c:pt>
                <c:pt idx="14">
                  <c:v>6/24/2013</c:v>
                </c:pt>
                <c:pt idx="15">
                  <c:v>6/25/2013</c:v>
                </c:pt>
                <c:pt idx="16">
                  <c:v>6/26/2013</c:v>
                </c:pt>
                <c:pt idx="17">
                  <c:v>6/27/2013</c:v>
                </c:pt>
                <c:pt idx="18">
                  <c:v>6/28/2013</c:v>
                </c:pt>
                <c:pt idx="19">
                  <c:v>7/1/2013</c:v>
                </c:pt>
                <c:pt idx="20">
                  <c:v>7/2/2013</c:v>
                </c:pt>
                <c:pt idx="21">
                  <c:v>7/3/2013</c:v>
                </c:pt>
              </c:strCache>
            </c:strRef>
          </c:cat>
          <c:val>
            <c:numLit>
              <c:formatCode>General</c:formatCode>
              <c:ptCount val="1"/>
              <c:pt idx="0">
                <c:v>1</c:v>
              </c:pt>
            </c:numLit>
          </c:val>
          <c:smooth val="0"/>
        </c:ser>
        <c:dLbls>
          <c:showLegendKey val="0"/>
          <c:showVal val="0"/>
          <c:showCatName val="0"/>
          <c:showSerName val="0"/>
          <c:showPercent val="0"/>
          <c:showBubbleSize val="0"/>
        </c:dLbls>
        <c:marker val="1"/>
        <c:smooth val="0"/>
        <c:axId val="147124648"/>
        <c:axId val="147125040"/>
      </c:lineChart>
      <c:catAx>
        <c:axId val="147124648"/>
        <c:scaling>
          <c:orientation val="minMax"/>
        </c:scaling>
        <c:delete val="0"/>
        <c:axPos val="b"/>
        <c:numFmt formatCode="General" sourceLinked="1"/>
        <c:majorTickMark val="out"/>
        <c:minorTickMark val="none"/>
        <c:tickLblPos val="nextTo"/>
        <c:crossAx val="147125040"/>
        <c:crosses val="autoZero"/>
        <c:auto val="1"/>
        <c:lblAlgn val="ctr"/>
        <c:lblOffset val="100"/>
        <c:noMultiLvlLbl val="0"/>
      </c:catAx>
      <c:valAx>
        <c:axId val="147125040"/>
        <c:scaling>
          <c:orientation val="minMax"/>
        </c:scaling>
        <c:delete val="0"/>
        <c:axPos val="l"/>
        <c:majorGridlines/>
        <c:numFmt formatCode="General" sourceLinked="1"/>
        <c:majorTickMark val="out"/>
        <c:minorTickMark val="none"/>
        <c:tickLblPos val="nextTo"/>
        <c:crossAx val="147124648"/>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67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338" y="0"/>
            <a:ext cx="3038475" cy="4667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3038475" cy="4667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e7ab9a0bc_0_23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87" name="Google Shape;87;g5e7ab9a0bc_0_234:notes"/>
          <p:cNvSpPr txBox="1"/>
          <p:nvPr>
            <p:ph idx="1" type="body"/>
          </p:nvPr>
        </p:nvSpPr>
        <p:spPr>
          <a:xfrm>
            <a:off x="701675" y="4473575"/>
            <a:ext cx="5607000" cy="3660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 name="Google Shape;88;g5e7ab9a0bc_0_234:notes"/>
          <p:cNvSpPr txBox="1"/>
          <p:nvPr>
            <p:ph idx="12" type="sldNum"/>
          </p:nvPr>
        </p:nvSpPr>
        <p:spPr>
          <a:xfrm>
            <a:off x="3970338" y="8829675"/>
            <a:ext cx="3038400" cy="46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Implementing Lean Software Development - Page 63</a:t>
            </a:r>
            <a:endParaRPr/>
          </a:p>
        </p:txBody>
      </p:sp>
      <p:sp>
        <p:nvSpPr>
          <p:cNvPr id="168" name="Google Shape;168;p1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Large-Scale Scrum p 156 to 168</a:t>
            </a:r>
            <a:endParaRPr/>
          </a:p>
        </p:txBody>
      </p:sp>
      <p:sp>
        <p:nvSpPr>
          <p:cNvPr id="186" name="Google Shape;186;p1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Large-Scale Scrum p 156 to 168</a:t>
            </a:r>
            <a:endParaRPr/>
          </a:p>
        </p:txBody>
      </p:sp>
      <p:sp>
        <p:nvSpPr>
          <p:cNvPr id="210" name="Google Shape;210;p1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 name="Google Shape;97;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22: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Agile software development with Scrum: Pages 62 to 63</a:t>
            </a:r>
            <a:endParaRPr/>
          </a:p>
        </p:txBody>
      </p:sp>
      <p:sp>
        <p:nvSpPr>
          <p:cNvPr id="262" name="Google Shape;262;p22: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http://michaellant.com/2010/05/18/how-to-make-your-project-not-suck/</a:t>
            </a:r>
            <a:endParaRPr/>
          </a:p>
          <a:p>
            <a:pPr indent="0" lvl="0" marL="0" rtl="0" algn="l">
              <a:spcBef>
                <a:spcPts val="360"/>
              </a:spcBef>
              <a:spcAft>
                <a:spcPts val="0"/>
              </a:spcAft>
              <a:buNone/>
            </a:pPr>
            <a:r>
              <a:rPr lang="en-US"/>
              <a:t>https://www.atlassian.com/agile/product-management/requirements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79" name="Google Shape;279;p2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http://michaellant.com/2010/05/18/how-to-make-your-project-not-suck/</a:t>
            </a:r>
            <a:endParaRPr/>
          </a:p>
          <a:p>
            <a:pPr indent="0" lvl="0" marL="0" rtl="0" algn="l">
              <a:spcBef>
                <a:spcPts val="360"/>
              </a:spcBef>
              <a:spcAft>
                <a:spcPts val="0"/>
              </a:spcAft>
              <a:buNone/>
            </a:pPr>
            <a:r>
              <a:t/>
            </a:r>
            <a:endParaRPr/>
          </a:p>
        </p:txBody>
      </p:sp>
      <p:sp>
        <p:nvSpPr>
          <p:cNvPr id="288" name="Google Shape;288;p2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2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https://www.atlassian.com/agile/product-management/requirements</a:t>
            </a:r>
            <a:endParaRPr/>
          </a:p>
          <a:p>
            <a:pPr indent="0" lvl="0" marL="0" rtl="0" algn="l">
              <a:spcBef>
                <a:spcPts val="360"/>
              </a:spcBef>
              <a:spcAft>
                <a:spcPts val="0"/>
              </a:spcAft>
              <a:buNone/>
            </a:pPr>
            <a:r>
              <a:rPr lang="en-US"/>
              <a:t>https://www.atlassian.com/agile/product-management/roadmaps</a:t>
            </a:r>
            <a:endParaRPr/>
          </a:p>
          <a:p>
            <a:pPr indent="0" lvl="0" marL="0" rtl="0" algn="l">
              <a:spcBef>
                <a:spcPts val="360"/>
              </a:spcBef>
              <a:spcAft>
                <a:spcPts val="0"/>
              </a:spcAft>
              <a:buNone/>
            </a:pPr>
            <a:r>
              <a:t/>
            </a:r>
            <a:endParaRPr/>
          </a:p>
        </p:txBody>
      </p:sp>
      <p:sp>
        <p:nvSpPr>
          <p:cNvPr id="296" name="Google Shape;296;p2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 name="Google Shape;311;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http://www.agilealliance.org/the-alliance/what-is-agile/</a:t>
            </a:r>
            <a:endParaRPr/>
          </a:p>
        </p:txBody>
      </p:sp>
      <p:sp>
        <p:nvSpPr>
          <p:cNvPr id="105" name="Google Shape;105;p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0: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1: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2: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 name="Google Shape;384;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3: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0" name="Google Shape;390;p3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3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 name="Google Shape;398;p3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Basic components of Agile Scrum</a:t>
            </a:r>
            <a:endParaRPr/>
          </a:p>
          <a:p>
            <a:pPr indent="0" lvl="0" marL="0" rtl="0" algn="l">
              <a:spcBef>
                <a:spcPts val="360"/>
              </a:spcBef>
              <a:spcAft>
                <a:spcPts val="0"/>
              </a:spcAft>
              <a:buNone/>
            </a:pPr>
            <a:r>
              <a:rPr lang="en-US"/>
              <a:t>Describe each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5: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p3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6: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0" name="Google Shape;410;p3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p3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3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Since problems are tracked in Silk, product backlog in Excel is updated when a new PN is opened.  </a:t>
            </a:r>
            <a:endParaRPr/>
          </a:p>
          <a:p>
            <a:pPr indent="0" lvl="0" marL="0" rtl="0" algn="l">
              <a:spcBef>
                <a:spcPts val="360"/>
              </a:spcBef>
              <a:spcAft>
                <a:spcPts val="0"/>
              </a:spcAft>
              <a:buNone/>
            </a:pPr>
            <a:r>
              <a:rPr lang="en-US"/>
              <a:t>Sprint goal almost always is to deliver the highest value CR/PNs to SA.</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Part 2  takes typically about 1.5 to 2 hours.</a:t>
            </a:r>
            <a:endParaRPr/>
          </a:p>
          <a:p>
            <a:pPr indent="0" lvl="0" marL="0" rtl="0" algn="l">
              <a:spcBef>
                <a:spcPts val="360"/>
              </a:spcBef>
              <a:spcAft>
                <a:spcPts val="0"/>
              </a:spcAft>
              <a:buNone/>
            </a:pPr>
            <a:r>
              <a:rPr lang="en-US"/>
              <a:t>We pass out PN and CR information to cut down the time it takes.  Once ranked in Sprint 1, the updates concern the priority is.  Also, new PNs are reviewed.</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428" name="Google Shape;428;p3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4" name="Google Shape;434;p3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 name="Google Shape;112;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4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1" name="Google Shape;441;p4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1: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9" name="Google Shape;449;p4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2: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p4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3: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 name="Google Shape;461;p4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4: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4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5: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4" name="Google Shape;474;p4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6: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1" name="Google Shape;481;p4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 name="Google Shape;120;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HBR: the New New Product Development Game, Hirotaka Takeuchi and Ikujiro Nknaka January 1986 issue</a:t>
            </a:r>
            <a:endParaRPr/>
          </a:p>
          <a:p>
            <a:pPr indent="0" lvl="0" marL="0" rtl="0" algn="l">
              <a:spcBef>
                <a:spcPts val="360"/>
              </a:spcBef>
              <a:spcAft>
                <a:spcPts val="0"/>
              </a:spcAft>
              <a:buNone/>
            </a:pPr>
            <a:r>
              <a:t/>
            </a:r>
            <a:endParaRPr/>
          </a:p>
        </p:txBody>
      </p:sp>
      <p:sp>
        <p:nvSpPr>
          <p:cNvPr id="130" name="Google Shape;130;p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7: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HBR: the New New Product Development Game, Hirotaka Takeuchi and Ikujiro Nknaka January 1986 issue</a:t>
            </a:r>
            <a:endParaRPr/>
          </a:p>
          <a:p>
            <a:pPr indent="0" lvl="0" marL="0" rtl="0" algn="l">
              <a:spcBef>
                <a:spcPts val="360"/>
              </a:spcBef>
              <a:spcAft>
                <a:spcPts val="0"/>
              </a:spcAft>
              <a:buNone/>
            </a:pPr>
            <a:r>
              <a:t/>
            </a:r>
            <a:endParaRPr/>
          </a:p>
        </p:txBody>
      </p:sp>
      <p:sp>
        <p:nvSpPr>
          <p:cNvPr id="138" name="Google Shape;138;p7: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p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1000"/>
          </a:p>
          <a:p>
            <a:pPr indent="0" lvl="0" marL="0" rtl="0" algn="l">
              <a:lnSpc>
                <a:spcPct val="80000"/>
              </a:lnSpc>
              <a:spcBef>
                <a:spcPts val="300"/>
              </a:spcBef>
              <a:spcAft>
                <a:spcPts val="0"/>
              </a:spcAft>
              <a:buNone/>
            </a:pPr>
            <a:r>
              <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cxnSp>
        <p:nvCxnSpPr>
          <p:cNvPr id="14" name="Google Shape;14;g5e7ab9a0bc_0_156"/>
          <p:cNvCxnSpPr/>
          <p:nvPr/>
        </p:nvCxnSpPr>
        <p:spPr>
          <a:xfrm>
            <a:off x="9343647" y="4235850"/>
            <a:ext cx="749700" cy="0"/>
          </a:xfrm>
          <a:prstGeom prst="straightConnector1">
            <a:avLst/>
          </a:prstGeom>
          <a:noFill/>
          <a:ln cap="flat" cmpd="sng" w="76200">
            <a:solidFill>
              <a:schemeClr val="lt2"/>
            </a:solidFill>
            <a:prstDash val="solid"/>
            <a:round/>
            <a:headEnd len="sm" w="sm" type="none"/>
            <a:tailEnd len="sm" w="sm" type="none"/>
          </a:ln>
        </p:spPr>
      </p:cxnSp>
      <p:cxnSp>
        <p:nvCxnSpPr>
          <p:cNvPr id="15" name="Google Shape;15;g5e7ab9a0bc_0_156"/>
          <p:cNvCxnSpPr/>
          <p:nvPr/>
        </p:nvCxnSpPr>
        <p:spPr>
          <a:xfrm>
            <a:off x="2100047" y="4211002"/>
            <a:ext cx="749700" cy="0"/>
          </a:xfrm>
          <a:prstGeom prst="straightConnector1">
            <a:avLst/>
          </a:prstGeom>
          <a:noFill/>
          <a:ln cap="flat" cmpd="sng" w="76200">
            <a:solidFill>
              <a:schemeClr val="lt2"/>
            </a:solidFill>
            <a:prstDash val="solid"/>
            <a:round/>
            <a:headEnd len="sm" w="sm" type="none"/>
            <a:tailEnd len="sm" w="sm" type="none"/>
          </a:ln>
        </p:spPr>
      </p:cxnSp>
      <p:grpSp>
        <p:nvGrpSpPr>
          <p:cNvPr id="16" name="Google Shape;16;g5e7ab9a0bc_0_156"/>
          <p:cNvGrpSpPr/>
          <p:nvPr/>
        </p:nvGrpSpPr>
        <p:grpSpPr>
          <a:xfrm>
            <a:off x="1338859" y="1362666"/>
            <a:ext cx="9515557" cy="203195"/>
            <a:chOff x="1346429" y="1011300"/>
            <a:chExt cx="6452100" cy="152400"/>
          </a:xfrm>
        </p:grpSpPr>
        <p:cxnSp>
          <p:nvCxnSpPr>
            <p:cNvPr id="17" name="Google Shape;17;g5e7ab9a0bc_0_156"/>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8" name="Google Shape;18;g5e7ab9a0bc_0_156"/>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9" name="Google Shape;19;g5e7ab9a0bc_0_156"/>
          <p:cNvGrpSpPr/>
          <p:nvPr/>
        </p:nvGrpSpPr>
        <p:grpSpPr>
          <a:xfrm>
            <a:off x="1338868" y="5292001"/>
            <a:ext cx="9515557" cy="203195"/>
            <a:chOff x="1346435" y="3969088"/>
            <a:chExt cx="6452100" cy="152400"/>
          </a:xfrm>
        </p:grpSpPr>
        <p:cxnSp>
          <p:nvCxnSpPr>
            <p:cNvPr id="20" name="Google Shape;20;g5e7ab9a0bc_0_15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1" name="Google Shape;21;g5e7ab9a0bc_0_156"/>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22" name="Google Shape;22;g5e7ab9a0bc_0_156"/>
          <p:cNvSpPr txBox="1"/>
          <p:nvPr>
            <p:ph type="ctrTitle"/>
          </p:nvPr>
        </p:nvSpPr>
        <p:spPr>
          <a:xfrm>
            <a:off x="1338867" y="2335685"/>
            <a:ext cx="9515700" cy="13632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23" name="Google Shape;23;g5e7ab9a0bc_0_156"/>
          <p:cNvSpPr txBox="1"/>
          <p:nvPr>
            <p:ph idx="1" type="subTitle"/>
          </p:nvPr>
        </p:nvSpPr>
        <p:spPr>
          <a:xfrm>
            <a:off x="2849633" y="3800052"/>
            <a:ext cx="64941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4" name="Google Shape;24;g5e7ab9a0bc_0_1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g5e7ab9a0bc_0_202"/>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g5e7ab9a0bc_0_202"/>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62" name="Google Shape;62;g5e7ab9a0bc_0_202"/>
          <p:cNvSpPr txBox="1"/>
          <p:nvPr>
            <p:ph idx="1" type="body"/>
          </p:nvPr>
        </p:nvSpPr>
        <p:spPr>
          <a:xfrm>
            <a:off x="415600" y="3994200"/>
            <a:ext cx="11360700" cy="14289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63" name="Google Shape;63;g5e7ab9a0bc_0_20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g5e7ab9a0bc_0_2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g5e7ab9a0bc_0_209"/>
          <p:cNvSpPr txBox="1"/>
          <p:nvPr>
            <p:ph type="title"/>
          </p:nvPr>
        </p:nvSpPr>
        <p:spPr>
          <a:xfrm>
            <a:off x="1823535" y="1378889"/>
            <a:ext cx="10087200" cy="2613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4800"/>
              <a:buNone/>
              <a:defRPr sz="4000">
                <a:solidFill>
                  <a:schemeClr val="lt1"/>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68" name="Google Shape;68;g5e7ab9a0bc_0_209"/>
          <p:cNvSpPr txBox="1"/>
          <p:nvPr>
            <p:ph idx="1" type="body"/>
          </p:nvPr>
        </p:nvSpPr>
        <p:spPr>
          <a:xfrm>
            <a:off x="1823535" y="4258614"/>
            <a:ext cx="10087200" cy="600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lt1"/>
              </a:buClr>
              <a:buSzPts val="2200"/>
              <a:buNone/>
              <a:defRPr sz="2200">
                <a:solidFill>
                  <a:schemeClr val="lt1"/>
                </a:solidFill>
              </a:defRPr>
            </a:lvl1pPr>
            <a:lvl2pPr indent="-228600" lvl="1" marL="914400" rtl="0" algn="l">
              <a:lnSpc>
                <a:spcPct val="100000"/>
              </a:lnSpc>
              <a:spcBef>
                <a:spcPts val="1000"/>
              </a:spcBef>
              <a:spcAft>
                <a:spcPts val="0"/>
              </a:spcAft>
              <a:buClr>
                <a:srgbClr val="888888"/>
              </a:buClr>
              <a:buSzPts val="2000"/>
              <a:buNone/>
              <a:defRPr sz="2000">
                <a:solidFill>
                  <a:srgbClr val="888888"/>
                </a:solidFill>
              </a:defRPr>
            </a:lvl2pPr>
            <a:lvl3pPr indent="-228600" lvl="2" marL="1371600" rtl="0" algn="l">
              <a:lnSpc>
                <a:spcPct val="100000"/>
              </a:lnSpc>
              <a:spcBef>
                <a:spcPts val="1000"/>
              </a:spcBef>
              <a:spcAft>
                <a:spcPts val="0"/>
              </a:spcAft>
              <a:buClr>
                <a:srgbClr val="888888"/>
              </a:buClr>
              <a:buSzPts val="1800"/>
              <a:buNone/>
              <a:defRPr sz="1800">
                <a:solidFill>
                  <a:srgbClr val="888888"/>
                </a:solidFill>
              </a:defRPr>
            </a:lvl3pPr>
            <a:lvl4pPr indent="-228600" lvl="3" marL="1828800" rtl="0" algn="l">
              <a:lnSpc>
                <a:spcPct val="100000"/>
              </a:lnSpc>
              <a:spcBef>
                <a:spcPts val="500"/>
              </a:spcBef>
              <a:spcAft>
                <a:spcPts val="0"/>
              </a:spcAft>
              <a:buClr>
                <a:srgbClr val="888888"/>
              </a:buClr>
              <a:buSzPts val="1600"/>
              <a:buNone/>
              <a:defRPr sz="1600">
                <a:solidFill>
                  <a:srgbClr val="888888"/>
                </a:solidFill>
              </a:defRPr>
            </a:lvl4pPr>
            <a:lvl5pPr indent="-228600" lvl="4" marL="2286000" rtl="0" algn="l">
              <a:lnSpc>
                <a:spcPct val="10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2100"/>
              </a:spcBef>
              <a:spcAft>
                <a:spcPts val="0"/>
              </a:spcAft>
              <a:buClr>
                <a:srgbClr val="888888"/>
              </a:buClr>
              <a:buSzPts val="1600"/>
              <a:buNone/>
              <a:defRPr sz="1600">
                <a:solidFill>
                  <a:srgbClr val="888888"/>
                </a:solidFill>
              </a:defRPr>
            </a:lvl7pPr>
            <a:lvl8pPr indent="-228600" lvl="7" marL="3657600" rtl="0" algn="l">
              <a:lnSpc>
                <a:spcPct val="90000"/>
              </a:lnSpc>
              <a:spcBef>
                <a:spcPts val="2100"/>
              </a:spcBef>
              <a:spcAft>
                <a:spcPts val="0"/>
              </a:spcAft>
              <a:buClr>
                <a:srgbClr val="888888"/>
              </a:buClr>
              <a:buSzPts val="1600"/>
              <a:buNone/>
              <a:defRPr sz="1600">
                <a:solidFill>
                  <a:srgbClr val="888888"/>
                </a:solidFill>
              </a:defRPr>
            </a:lvl8pPr>
            <a:lvl9pPr indent="-228600" lvl="8" marL="4114800" rtl="0" algn="l">
              <a:lnSpc>
                <a:spcPct val="90000"/>
              </a:lnSpc>
              <a:spcBef>
                <a:spcPts val="2100"/>
              </a:spcBef>
              <a:spcAft>
                <a:spcPts val="2100"/>
              </a:spcAft>
              <a:buClr>
                <a:srgbClr val="888888"/>
              </a:buClr>
              <a:buSzPts val="1600"/>
              <a:buNone/>
              <a:defRPr sz="16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g5e7ab9a0bc_0_212"/>
          <p:cNvSpPr txBox="1"/>
          <p:nvPr>
            <p:ph type="title"/>
          </p:nvPr>
        </p:nvSpPr>
        <p:spPr>
          <a:xfrm>
            <a:off x="838200" y="179388"/>
            <a:ext cx="10515600" cy="10224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4800"/>
              <a:buNone/>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71" name="Google Shape;71;g5e7ab9a0bc_0_212"/>
          <p:cNvSpPr txBox="1"/>
          <p:nvPr>
            <p:ph idx="1" type="body"/>
          </p:nvPr>
        </p:nvSpPr>
        <p:spPr>
          <a:xfrm>
            <a:off x="838200" y="1363663"/>
            <a:ext cx="10515600" cy="43689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000"/>
              </a:spcBef>
              <a:spcAft>
                <a:spcPts val="0"/>
              </a:spcAft>
              <a:buClr>
                <a:schemeClr val="dk1"/>
              </a:buClr>
              <a:buSzPts val="1800"/>
              <a:buChar char="●"/>
              <a:defRPr/>
            </a:lvl1pPr>
            <a:lvl2pPr indent="-342900" lvl="1" marL="914400" rtl="0" algn="l">
              <a:lnSpc>
                <a:spcPct val="100000"/>
              </a:lnSpc>
              <a:spcBef>
                <a:spcPts val="1000"/>
              </a:spcBef>
              <a:spcAft>
                <a:spcPts val="0"/>
              </a:spcAft>
              <a:buClr>
                <a:schemeClr val="dk1"/>
              </a:buClr>
              <a:buSzPts val="1800"/>
              <a:buChar char="○"/>
              <a:defRPr/>
            </a:lvl2pPr>
            <a:lvl3pPr indent="-342900" lvl="2" marL="1371600" rtl="0" algn="l">
              <a:lnSpc>
                <a:spcPct val="100000"/>
              </a:lnSpc>
              <a:spcBef>
                <a:spcPts val="1000"/>
              </a:spcBef>
              <a:spcAft>
                <a:spcPts val="0"/>
              </a:spcAft>
              <a:buClr>
                <a:schemeClr val="dk1"/>
              </a:buClr>
              <a:buSzPts val="18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72" name="Google Shape;72;g5e7ab9a0bc_0_212"/>
          <p:cNvSpPr txBox="1"/>
          <p:nvPr>
            <p:ph idx="12" type="sldNum"/>
          </p:nvPr>
        </p:nvSpPr>
        <p:spPr>
          <a:xfrm>
            <a:off x="11846659" y="6570663"/>
            <a:ext cx="345300" cy="2874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0" i="0" sz="900" u="none" cap="none" strike="noStrike">
                <a:solidFill>
                  <a:schemeClr val="lt1"/>
                </a:solidFill>
                <a:latin typeface="Calibri"/>
                <a:ea typeface="Calibri"/>
                <a:cs typeface="Calibri"/>
                <a:sym typeface="Calibri"/>
              </a:defRPr>
            </a:lvl1pPr>
            <a:lvl2pPr indent="0" lvl="1" marL="0" marR="0" rtl="0" algn="ctr">
              <a:spcBef>
                <a:spcPts val="0"/>
              </a:spcBef>
              <a:spcAft>
                <a:spcPts val="0"/>
              </a:spcAft>
              <a:buNone/>
              <a:defRPr b="0" i="0" sz="900" u="none" cap="none" strike="noStrike">
                <a:solidFill>
                  <a:schemeClr val="lt1"/>
                </a:solidFill>
                <a:latin typeface="Calibri"/>
                <a:ea typeface="Calibri"/>
                <a:cs typeface="Calibri"/>
                <a:sym typeface="Calibri"/>
              </a:defRPr>
            </a:lvl2pPr>
            <a:lvl3pPr indent="0" lvl="2" marL="0" marR="0" rtl="0" algn="ctr">
              <a:spcBef>
                <a:spcPts val="0"/>
              </a:spcBef>
              <a:spcAft>
                <a:spcPts val="0"/>
              </a:spcAft>
              <a:buNone/>
              <a:defRPr b="0" i="0" sz="900" u="none" cap="none" strike="noStrike">
                <a:solidFill>
                  <a:schemeClr val="lt1"/>
                </a:solidFill>
                <a:latin typeface="Calibri"/>
                <a:ea typeface="Calibri"/>
                <a:cs typeface="Calibri"/>
                <a:sym typeface="Calibri"/>
              </a:defRPr>
            </a:lvl3pPr>
            <a:lvl4pPr indent="0" lvl="3" marL="0" marR="0" rtl="0" algn="ctr">
              <a:spcBef>
                <a:spcPts val="0"/>
              </a:spcBef>
              <a:spcAft>
                <a:spcPts val="0"/>
              </a:spcAft>
              <a:buNone/>
              <a:defRPr b="0" i="0" sz="900" u="none" cap="none" strike="noStrike">
                <a:solidFill>
                  <a:schemeClr val="lt1"/>
                </a:solidFill>
                <a:latin typeface="Calibri"/>
                <a:ea typeface="Calibri"/>
                <a:cs typeface="Calibri"/>
                <a:sym typeface="Calibri"/>
              </a:defRPr>
            </a:lvl4pPr>
            <a:lvl5pPr indent="0" lvl="4" marL="0" marR="0" rtl="0" algn="ctr">
              <a:spcBef>
                <a:spcPts val="0"/>
              </a:spcBef>
              <a:spcAft>
                <a:spcPts val="0"/>
              </a:spcAft>
              <a:buNone/>
              <a:defRPr b="0" i="0" sz="900" u="none" cap="none" strike="noStrike">
                <a:solidFill>
                  <a:schemeClr val="lt1"/>
                </a:solidFill>
                <a:latin typeface="Calibri"/>
                <a:ea typeface="Calibri"/>
                <a:cs typeface="Calibri"/>
                <a:sym typeface="Calibri"/>
              </a:defRPr>
            </a:lvl5pPr>
            <a:lvl6pPr indent="0" lvl="5" marL="0" marR="0" rtl="0" algn="ctr">
              <a:spcBef>
                <a:spcPts val="0"/>
              </a:spcBef>
              <a:spcAft>
                <a:spcPts val="0"/>
              </a:spcAft>
              <a:buNone/>
              <a:defRPr b="0" i="0" sz="900" u="none" cap="none" strike="noStrike">
                <a:solidFill>
                  <a:schemeClr val="lt1"/>
                </a:solidFill>
                <a:latin typeface="Calibri"/>
                <a:ea typeface="Calibri"/>
                <a:cs typeface="Calibri"/>
                <a:sym typeface="Calibri"/>
              </a:defRPr>
            </a:lvl6pPr>
            <a:lvl7pPr indent="0" lvl="6" marL="0" marR="0" rtl="0" algn="ctr">
              <a:spcBef>
                <a:spcPts val="0"/>
              </a:spcBef>
              <a:spcAft>
                <a:spcPts val="0"/>
              </a:spcAft>
              <a:buNone/>
              <a:defRPr b="0" i="0" sz="900" u="none" cap="none" strike="noStrike">
                <a:solidFill>
                  <a:schemeClr val="lt1"/>
                </a:solidFill>
                <a:latin typeface="Calibri"/>
                <a:ea typeface="Calibri"/>
                <a:cs typeface="Calibri"/>
                <a:sym typeface="Calibri"/>
              </a:defRPr>
            </a:lvl7pPr>
            <a:lvl8pPr indent="0" lvl="7" marL="0" marR="0" rtl="0" algn="ctr">
              <a:spcBef>
                <a:spcPts val="0"/>
              </a:spcBef>
              <a:spcAft>
                <a:spcPts val="0"/>
              </a:spcAft>
              <a:buNone/>
              <a:defRPr b="0" i="0" sz="900" u="none" cap="none" strike="noStrike">
                <a:solidFill>
                  <a:schemeClr val="lt1"/>
                </a:solidFill>
                <a:latin typeface="Calibri"/>
                <a:ea typeface="Calibri"/>
                <a:cs typeface="Calibri"/>
                <a:sym typeface="Calibri"/>
              </a:defRPr>
            </a:lvl8pPr>
            <a:lvl9pPr indent="0" lvl="8" marL="0" marR="0" rtl="0" algn="ctr">
              <a:spcBef>
                <a:spcPts val="0"/>
              </a:spcBef>
              <a:spcAft>
                <a:spcPts val="0"/>
              </a:spcAft>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g5e7ab9a0bc_0_216"/>
          <p:cNvSpPr txBox="1"/>
          <p:nvPr>
            <p:ph type="title"/>
          </p:nvPr>
        </p:nvSpPr>
        <p:spPr>
          <a:xfrm>
            <a:off x="839788" y="365127"/>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4800"/>
              <a:buNone/>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75" name="Google Shape;75;g5e7ab9a0bc_0_216"/>
          <p:cNvSpPr txBox="1"/>
          <p:nvPr>
            <p:ph idx="1" type="body"/>
          </p:nvPr>
        </p:nvSpPr>
        <p:spPr>
          <a:xfrm>
            <a:off x="839789"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2400"/>
              <a:buNone/>
              <a:defRPr b="1" sz="2400"/>
            </a:lvl1pPr>
            <a:lvl2pPr indent="-228600" lvl="1" marL="914400" rtl="0" algn="l">
              <a:lnSpc>
                <a:spcPct val="100000"/>
              </a:lnSpc>
              <a:spcBef>
                <a:spcPts val="1000"/>
              </a:spcBef>
              <a:spcAft>
                <a:spcPts val="0"/>
              </a:spcAft>
              <a:buClr>
                <a:schemeClr val="dk1"/>
              </a:buClr>
              <a:buSzPts val="2000"/>
              <a:buNone/>
              <a:defRPr b="1" sz="2000"/>
            </a:lvl2pPr>
            <a:lvl3pPr indent="-228600" lvl="2" marL="1371600" rtl="0" algn="l">
              <a:lnSpc>
                <a:spcPct val="100000"/>
              </a:lnSpc>
              <a:spcBef>
                <a:spcPts val="1000"/>
              </a:spcBef>
              <a:spcAft>
                <a:spcPts val="0"/>
              </a:spcAft>
              <a:buClr>
                <a:schemeClr val="dk1"/>
              </a:buClr>
              <a:buSzPts val="1800"/>
              <a:buNone/>
              <a:defRPr b="1" sz="1800"/>
            </a:lvl3pPr>
            <a:lvl4pPr indent="-228600" lvl="3" marL="1828800" rtl="0" algn="l">
              <a:lnSpc>
                <a:spcPct val="100000"/>
              </a:lnSpc>
              <a:spcBef>
                <a:spcPts val="500"/>
              </a:spcBef>
              <a:spcAft>
                <a:spcPts val="0"/>
              </a:spcAft>
              <a:buClr>
                <a:schemeClr val="dk1"/>
              </a:buClr>
              <a:buSzPts val="1600"/>
              <a:buNone/>
              <a:defRPr b="1" sz="1600"/>
            </a:lvl4pPr>
            <a:lvl5pPr indent="-228600" lvl="4" marL="2286000" rtl="0" algn="l">
              <a:lnSpc>
                <a:spcPct val="10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2100"/>
              </a:spcBef>
              <a:spcAft>
                <a:spcPts val="0"/>
              </a:spcAft>
              <a:buClr>
                <a:schemeClr val="dk1"/>
              </a:buClr>
              <a:buSzPts val="1600"/>
              <a:buNone/>
              <a:defRPr b="1" sz="1600"/>
            </a:lvl7pPr>
            <a:lvl8pPr indent="-228600" lvl="7" marL="3657600" rtl="0" algn="l">
              <a:lnSpc>
                <a:spcPct val="90000"/>
              </a:lnSpc>
              <a:spcBef>
                <a:spcPts val="2100"/>
              </a:spcBef>
              <a:spcAft>
                <a:spcPts val="0"/>
              </a:spcAft>
              <a:buClr>
                <a:schemeClr val="dk1"/>
              </a:buClr>
              <a:buSzPts val="1600"/>
              <a:buNone/>
              <a:defRPr b="1" sz="1600"/>
            </a:lvl8pPr>
            <a:lvl9pPr indent="-228600" lvl="8" marL="4114800" rtl="0" algn="l">
              <a:lnSpc>
                <a:spcPct val="90000"/>
              </a:lnSpc>
              <a:spcBef>
                <a:spcPts val="2100"/>
              </a:spcBef>
              <a:spcAft>
                <a:spcPts val="2100"/>
              </a:spcAft>
              <a:buClr>
                <a:schemeClr val="dk1"/>
              </a:buClr>
              <a:buSzPts val="1600"/>
              <a:buNone/>
              <a:defRPr b="1" sz="1600"/>
            </a:lvl9pPr>
          </a:lstStyle>
          <a:p/>
        </p:txBody>
      </p:sp>
      <p:sp>
        <p:nvSpPr>
          <p:cNvPr id="76" name="Google Shape;76;g5e7ab9a0bc_0_216"/>
          <p:cNvSpPr txBox="1"/>
          <p:nvPr>
            <p:ph idx="2" type="body"/>
          </p:nvPr>
        </p:nvSpPr>
        <p:spPr>
          <a:xfrm>
            <a:off x="839789" y="2505075"/>
            <a:ext cx="5157900" cy="35661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000"/>
              </a:spcBef>
              <a:spcAft>
                <a:spcPts val="0"/>
              </a:spcAft>
              <a:buClr>
                <a:schemeClr val="dk1"/>
              </a:buClr>
              <a:buSzPts val="1800"/>
              <a:buChar char="●"/>
              <a:defRPr/>
            </a:lvl1pPr>
            <a:lvl2pPr indent="-342900" lvl="1" marL="914400" rtl="0" algn="l">
              <a:lnSpc>
                <a:spcPct val="100000"/>
              </a:lnSpc>
              <a:spcBef>
                <a:spcPts val="1000"/>
              </a:spcBef>
              <a:spcAft>
                <a:spcPts val="0"/>
              </a:spcAft>
              <a:buClr>
                <a:schemeClr val="dk1"/>
              </a:buClr>
              <a:buSzPts val="1800"/>
              <a:buChar char="○"/>
              <a:defRPr/>
            </a:lvl2pPr>
            <a:lvl3pPr indent="-342900" lvl="2" marL="1371600" rtl="0" algn="l">
              <a:lnSpc>
                <a:spcPct val="100000"/>
              </a:lnSpc>
              <a:spcBef>
                <a:spcPts val="1000"/>
              </a:spcBef>
              <a:spcAft>
                <a:spcPts val="0"/>
              </a:spcAft>
              <a:buClr>
                <a:schemeClr val="dk1"/>
              </a:buClr>
              <a:buSzPts val="18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77" name="Google Shape;77;g5e7ab9a0bc_0_216"/>
          <p:cNvSpPr txBox="1"/>
          <p:nvPr>
            <p:ph idx="3" type="body"/>
          </p:nvPr>
        </p:nvSpPr>
        <p:spPr>
          <a:xfrm>
            <a:off x="6172201"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2400"/>
              <a:buNone/>
              <a:defRPr b="1" sz="2400"/>
            </a:lvl1pPr>
            <a:lvl2pPr indent="-228600" lvl="1" marL="914400" rtl="0" algn="l">
              <a:lnSpc>
                <a:spcPct val="100000"/>
              </a:lnSpc>
              <a:spcBef>
                <a:spcPts val="1000"/>
              </a:spcBef>
              <a:spcAft>
                <a:spcPts val="0"/>
              </a:spcAft>
              <a:buClr>
                <a:schemeClr val="dk1"/>
              </a:buClr>
              <a:buSzPts val="2000"/>
              <a:buNone/>
              <a:defRPr b="1" sz="2000"/>
            </a:lvl2pPr>
            <a:lvl3pPr indent="-228600" lvl="2" marL="1371600" rtl="0" algn="l">
              <a:lnSpc>
                <a:spcPct val="100000"/>
              </a:lnSpc>
              <a:spcBef>
                <a:spcPts val="1000"/>
              </a:spcBef>
              <a:spcAft>
                <a:spcPts val="0"/>
              </a:spcAft>
              <a:buClr>
                <a:schemeClr val="dk1"/>
              </a:buClr>
              <a:buSzPts val="1800"/>
              <a:buNone/>
              <a:defRPr b="1" sz="1800"/>
            </a:lvl3pPr>
            <a:lvl4pPr indent="-228600" lvl="3" marL="1828800" rtl="0" algn="l">
              <a:lnSpc>
                <a:spcPct val="100000"/>
              </a:lnSpc>
              <a:spcBef>
                <a:spcPts val="500"/>
              </a:spcBef>
              <a:spcAft>
                <a:spcPts val="0"/>
              </a:spcAft>
              <a:buClr>
                <a:schemeClr val="dk1"/>
              </a:buClr>
              <a:buSzPts val="1600"/>
              <a:buNone/>
              <a:defRPr b="1" sz="1600"/>
            </a:lvl4pPr>
            <a:lvl5pPr indent="-228600" lvl="4" marL="2286000" rtl="0" algn="l">
              <a:lnSpc>
                <a:spcPct val="10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2100"/>
              </a:spcBef>
              <a:spcAft>
                <a:spcPts val="0"/>
              </a:spcAft>
              <a:buClr>
                <a:schemeClr val="dk1"/>
              </a:buClr>
              <a:buSzPts val="1600"/>
              <a:buNone/>
              <a:defRPr b="1" sz="1600"/>
            </a:lvl7pPr>
            <a:lvl8pPr indent="-228600" lvl="7" marL="3657600" rtl="0" algn="l">
              <a:lnSpc>
                <a:spcPct val="90000"/>
              </a:lnSpc>
              <a:spcBef>
                <a:spcPts val="2100"/>
              </a:spcBef>
              <a:spcAft>
                <a:spcPts val="0"/>
              </a:spcAft>
              <a:buClr>
                <a:schemeClr val="dk1"/>
              </a:buClr>
              <a:buSzPts val="1600"/>
              <a:buNone/>
              <a:defRPr b="1" sz="1600"/>
            </a:lvl8pPr>
            <a:lvl9pPr indent="-228600" lvl="8" marL="4114800" rtl="0" algn="l">
              <a:lnSpc>
                <a:spcPct val="90000"/>
              </a:lnSpc>
              <a:spcBef>
                <a:spcPts val="2100"/>
              </a:spcBef>
              <a:spcAft>
                <a:spcPts val="2100"/>
              </a:spcAft>
              <a:buClr>
                <a:schemeClr val="dk1"/>
              </a:buClr>
              <a:buSzPts val="1600"/>
              <a:buNone/>
              <a:defRPr b="1" sz="1600"/>
            </a:lvl9pPr>
          </a:lstStyle>
          <a:p/>
        </p:txBody>
      </p:sp>
      <p:sp>
        <p:nvSpPr>
          <p:cNvPr id="78" name="Google Shape;78;g5e7ab9a0bc_0_216"/>
          <p:cNvSpPr txBox="1"/>
          <p:nvPr>
            <p:ph idx="4" type="body"/>
          </p:nvPr>
        </p:nvSpPr>
        <p:spPr>
          <a:xfrm>
            <a:off x="6172201" y="2505075"/>
            <a:ext cx="5183100" cy="35661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000"/>
              </a:spcBef>
              <a:spcAft>
                <a:spcPts val="0"/>
              </a:spcAft>
              <a:buClr>
                <a:schemeClr val="dk1"/>
              </a:buClr>
              <a:buSzPts val="1800"/>
              <a:buChar char="●"/>
              <a:defRPr/>
            </a:lvl1pPr>
            <a:lvl2pPr indent="-342900" lvl="1" marL="914400" rtl="0" algn="l">
              <a:lnSpc>
                <a:spcPct val="100000"/>
              </a:lnSpc>
              <a:spcBef>
                <a:spcPts val="1000"/>
              </a:spcBef>
              <a:spcAft>
                <a:spcPts val="0"/>
              </a:spcAft>
              <a:buClr>
                <a:schemeClr val="dk1"/>
              </a:buClr>
              <a:buSzPts val="1800"/>
              <a:buChar char="○"/>
              <a:defRPr/>
            </a:lvl2pPr>
            <a:lvl3pPr indent="-342900" lvl="2" marL="1371600" rtl="0" algn="l">
              <a:lnSpc>
                <a:spcPct val="100000"/>
              </a:lnSpc>
              <a:spcBef>
                <a:spcPts val="1000"/>
              </a:spcBef>
              <a:spcAft>
                <a:spcPts val="0"/>
              </a:spcAft>
              <a:buClr>
                <a:schemeClr val="dk1"/>
              </a:buClr>
              <a:buSzPts val="18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79" name="Google Shape;79;g5e7ab9a0bc_0_216"/>
          <p:cNvSpPr txBox="1"/>
          <p:nvPr>
            <p:ph idx="12" type="sldNum"/>
          </p:nvPr>
        </p:nvSpPr>
        <p:spPr>
          <a:xfrm>
            <a:off x="11846659" y="6570663"/>
            <a:ext cx="345300" cy="2874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900">
                <a:solidFill>
                  <a:schemeClr val="lt1"/>
                </a:solidFill>
                <a:latin typeface="Calibri"/>
                <a:ea typeface="Calibri"/>
                <a:cs typeface="Calibri"/>
                <a:sym typeface="Calibri"/>
              </a:defRPr>
            </a:lvl1pPr>
            <a:lvl2pPr indent="0" lvl="1" marL="0" marR="0" rtl="0" algn="ctr">
              <a:spcBef>
                <a:spcPts val="0"/>
              </a:spcBef>
              <a:spcAft>
                <a:spcPts val="0"/>
              </a:spcAft>
              <a:buNone/>
              <a:defRPr sz="900">
                <a:solidFill>
                  <a:schemeClr val="lt1"/>
                </a:solidFill>
                <a:latin typeface="Calibri"/>
                <a:ea typeface="Calibri"/>
                <a:cs typeface="Calibri"/>
                <a:sym typeface="Calibri"/>
              </a:defRPr>
            </a:lvl2pPr>
            <a:lvl3pPr indent="0" lvl="2" marL="0" marR="0" rtl="0" algn="ctr">
              <a:spcBef>
                <a:spcPts val="0"/>
              </a:spcBef>
              <a:spcAft>
                <a:spcPts val="0"/>
              </a:spcAft>
              <a:buNone/>
              <a:defRPr sz="900">
                <a:solidFill>
                  <a:schemeClr val="lt1"/>
                </a:solidFill>
                <a:latin typeface="Calibri"/>
                <a:ea typeface="Calibri"/>
                <a:cs typeface="Calibri"/>
                <a:sym typeface="Calibri"/>
              </a:defRPr>
            </a:lvl3pPr>
            <a:lvl4pPr indent="0" lvl="3" marL="0" marR="0" rtl="0" algn="ctr">
              <a:spcBef>
                <a:spcPts val="0"/>
              </a:spcBef>
              <a:spcAft>
                <a:spcPts val="0"/>
              </a:spcAft>
              <a:buNone/>
              <a:defRPr sz="900">
                <a:solidFill>
                  <a:schemeClr val="lt1"/>
                </a:solidFill>
                <a:latin typeface="Calibri"/>
                <a:ea typeface="Calibri"/>
                <a:cs typeface="Calibri"/>
                <a:sym typeface="Calibri"/>
              </a:defRPr>
            </a:lvl4pPr>
            <a:lvl5pPr indent="0" lvl="4" marL="0" marR="0" rtl="0" algn="ctr">
              <a:spcBef>
                <a:spcPts val="0"/>
              </a:spcBef>
              <a:spcAft>
                <a:spcPts val="0"/>
              </a:spcAft>
              <a:buNone/>
              <a:defRPr sz="900">
                <a:solidFill>
                  <a:schemeClr val="lt1"/>
                </a:solidFill>
                <a:latin typeface="Calibri"/>
                <a:ea typeface="Calibri"/>
                <a:cs typeface="Calibri"/>
                <a:sym typeface="Calibri"/>
              </a:defRPr>
            </a:lvl5pPr>
            <a:lvl6pPr indent="0" lvl="5" marL="0" marR="0" rtl="0" algn="ctr">
              <a:spcBef>
                <a:spcPts val="0"/>
              </a:spcBef>
              <a:spcAft>
                <a:spcPts val="0"/>
              </a:spcAft>
              <a:buNone/>
              <a:defRPr sz="900">
                <a:solidFill>
                  <a:schemeClr val="lt1"/>
                </a:solidFill>
                <a:latin typeface="Calibri"/>
                <a:ea typeface="Calibri"/>
                <a:cs typeface="Calibri"/>
                <a:sym typeface="Calibri"/>
              </a:defRPr>
            </a:lvl6pPr>
            <a:lvl7pPr indent="0" lvl="6" marL="0" marR="0" rtl="0" algn="ctr">
              <a:spcBef>
                <a:spcPts val="0"/>
              </a:spcBef>
              <a:spcAft>
                <a:spcPts val="0"/>
              </a:spcAft>
              <a:buNone/>
              <a:defRPr sz="900">
                <a:solidFill>
                  <a:schemeClr val="lt1"/>
                </a:solidFill>
                <a:latin typeface="Calibri"/>
                <a:ea typeface="Calibri"/>
                <a:cs typeface="Calibri"/>
                <a:sym typeface="Calibri"/>
              </a:defRPr>
            </a:lvl7pPr>
            <a:lvl8pPr indent="0" lvl="7" marL="0" marR="0" rtl="0" algn="ctr">
              <a:spcBef>
                <a:spcPts val="0"/>
              </a:spcBef>
              <a:spcAft>
                <a:spcPts val="0"/>
              </a:spcAft>
              <a:buNone/>
              <a:defRPr sz="900">
                <a:solidFill>
                  <a:schemeClr val="lt1"/>
                </a:solidFill>
                <a:latin typeface="Calibri"/>
                <a:ea typeface="Calibri"/>
                <a:cs typeface="Calibri"/>
                <a:sym typeface="Calibri"/>
              </a:defRPr>
            </a:lvl8pPr>
            <a:lvl9pPr indent="0" lvl="8" marL="0" marR="0" rtl="0" algn="ctr">
              <a:spcBef>
                <a:spcPts val="0"/>
              </a:spcBef>
              <a:spcAft>
                <a:spcPts val="0"/>
              </a:spcAft>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g5e7ab9a0bc_0_223"/>
          <p:cNvSpPr txBox="1"/>
          <p:nvPr>
            <p:ph type="title"/>
          </p:nvPr>
        </p:nvSpPr>
        <p:spPr>
          <a:xfrm>
            <a:off x="838200" y="179388"/>
            <a:ext cx="10515600" cy="10224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4800"/>
              <a:buNone/>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82" name="Google Shape;82;g5e7ab9a0bc_0_223"/>
          <p:cNvSpPr txBox="1"/>
          <p:nvPr>
            <p:ph idx="1" type="body"/>
          </p:nvPr>
        </p:nvSpPr>
        <p:spPr>
          <a:xfrm>
            <a:off x="838200" y="1309159"/>
            <a:ext cx="5181600" cy="47301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000"/>
              </a:spcBef>
              <a:spcAft>
                <a:spcPts val="0"/>
              </a:spcAft>
              <a:buClr>
                <a:schemeClr val="dk1"/>
              </a:buClr>
              <a:buSzPts val="1800"/>
              <a:buChar char="●"/>
              <a:defRPr/>
            </a:lvl1pPr>
            <a:lvl2pPr indent="-342900" lvl="1" marL="914400" rtl="0" algn="l">
              <a:lnSpc>
                <a:spcPct val="100000"/>
              </a:lnSpc>
              <a:spcBef>
                <a:spcPts val="1000"/>
              </a:spcBef>
              <a:spcAft>
                <a:spcPts val="0"/>
              </a:spcAft>
              <a:buClr>
                <a:schemeClr val="dk1"/>
              </a:buClr>
              <a:buSzPts val="1800"/>
              <a:buChar char="○"/>
              <a:defRPr/>
            </a:lvl2pPr>
            <a:lvl3pPr indent="-342900" lvl="2" marL="1371600" rtl="0" algn="l">
              <a:lnSpc>
                <a:spcPct val="100000"/>
              </a:lnSpc>
              <a:spcBef>
                <a:spcPts val="1000"/>
              </a:spcBef>
              <a:spcAft>
                <a:spcPts val="0"/>
              </a:spcAft>
              <a:buClr>
                <a:schemeClr val="dk1"/>
              </a:buClr>
              <a:buSzPts val="18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83" name="Google Shape;83;g5e7ab9a0bc_0_223"/>
          <p:cNvSpPr txBox="1"/>
          <p:nvPr>
            <p:ph idx="2" type="body"/>
          </p:nvPr>
        </p:nvSpPr>
        <p:spPr>
          <a:xfrm>
            <a:off x="6172200" y="1309159"/>
            <a:ext cx="5181600" cy="47301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000"/>
              </a:spcBef>
              <a:spcAft>
                <a:spcPts val="0"/>
              </a:spcAft>
              <a:buClr>
                <a:schemeClr val="dk1"/>
              </a:buClr>
              <a:buSzPts val="1800"/>
              <a:buChar char="●"/>
              <a:defRPr/>
            </a:lvl1pPr>
            <a:lvl2pPr indent="-342900" lvl="1" marL="914400" rtl="0" algn="l">
              <a:lnSpc>
                <a:spcPct val="100000"/>
              </a:lnSpc>
              <a:spcBef>
                <a:spcPts val="1000"/>
              </a:spcBef>
              <a:spcAft>
                <a:spcPts val="0"/>
              </a:spcAft>
              <a:buClr>
                <a:schemeClr val="dk1"/>
              </a:buClr>
              <a:buSzPts val="1800"/>
              <a:buChar char="○"/>
              <a:defRPr/>
            </a:lvl2pPr>
            <a:lvl3pPr indent="-342900" lvl="2" marL="1371600" rtl="0" algn="l">
              <a:lnSpc>
                <a:spcPct val="100000"/>
              </a:lnSpc>
              <a:spcBef>
                <a:spcPts val="1000"/>
              </a:spcBef>
              <a:spcAft>
                <a:spcPts val="0"/>
              </a:spcAft>
              <a:buClr>
                <a:schemeClr val="dk1"/>
              </a:buClr>
              <a:buSzPts val="18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84" name="Google Shape;84;g5e7ab9a0bc_0_223"/>
          <p:cNvSpPr txBox="1"/>
          <p:nvPr>
            <p:ph idx="12" type="sldNum"/>
          </p:nvPr>
        </p:nvSpPr>
        <p:spPr>
          <a:xfrm>
            <a:off x="11846659" y="6570663"/>
            <a:ext cx="345300" cy="2874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sz="900">
                <a:solidFill>
                  <a:schemeClr val="lt1"/>
                </a:solidFill>
                <a:latin typeface="Calibri"/>
                <a:ea typeface="Calibri"/>
                <a:cs typeface="Calibri"/>
                <a:sym typeface="Calibri"/>
              </a:defRPr>
            </a:lvl1pPr>
            <a:lvl2pPr indent="0" lvl="1" marL="0" marR="0" rtl="0" algn="ctr">
              <a:spcBef>
                <a:spcPts val="0"/>
              </a:spcBef>
              <a:spcAft>
                <a:spcPts val="0"/>
              </a:spcAft>
              <a:buNone/>
              <a:defRPr sz="900">
                <a:solidFill>
                  <a:schemeClr val="lt1"/>
                </a:solidFill>
                <a:latin typeface="Calibri"/>
                <a:ea typeface="Calibri"/>
                <a:cs typeface="Calibri"/>
                <a:sym typeface="Calibri"/>
              </a:defRPr>
            </a:lvl2pPr>
            <a:lvl3pPr indent="0" lvl="2" marL="0" marR="0" rtl="0" algn="ctr">
              <a:spcBef>
                <a:spcPts val="0"/>
              </a:spcBef>
              <a:spcAft>
                <a:spcPts val="0"/>
              </a:spcAft>
              <a:buNone/>
              <a:defRPr sz="900">
                <a:solidFill>
                  <a:schemeClr val="lt1"/>
                </a:solidFill>
                <a:latin typeface="Calibri"/>
                <a:ea typeface="Calibri"/>
                <a:cs typeface="Calibri"/>
                <a:sym typeface="Calibri"/>
              </a:defRPr>
            </a:lvl3pPr>
            <a:lvl4pPr indent="0" lvl="3" marL="0" marR="0" rtl="0" algn="ctr">
              <a:spcBef>
                <a:spcPts val="0"/>
              </a:spcBef>
              <a:spcAft>
                <a:spcPts val="0"/>
              </a:spcAft>
              <a:buNone/>
              <a:defRPr sz="900">
                <a:solidFill>
                  <a:schemeClr val="lt1"/>
                </a:solidFill>
                <a:latin typeface="Calibri"/>
                <a:ea typeface="Calibri"/>
                <a:cs typeface="Calibri"/>
                <a:sym typeface="Calibri"/>
              </a:defRPr>
            </a:lvl4pPr>
            <a:lvl5pPr indent="0" lvl="4" marL="0" marR="0" rtl="0" algn="ctr">
              <a:spcBef>
                <a:spcPts val="0"/>
              </a:spcBef>
              <a:spcAft>
                <a:spcPts val="0"/>
              </a:spcAft>
              <a:buNone/>
              <a:defRPr sz="900">
                <a:solidFill>
                  <a:schemeClr val="lt1"/>
                </a:solidFill>
                <a:latin typeface="Calibri"/>
                <a:ea typeface="Calibri"/>
                <a:cs typeface="Calibri"/>
                <a:sym typeface="Calibri"/>
              </a:defRPr>
            </a:lvl5pPr>
            <a:lvl6pPr indent="0" lvl="5" marL="0" marR="0" rtl="0" algn="ctr">
              <a:spcBef>
                <a:spcPts val="0"/>
              </a:spcBef>
              <a:spcAft>
                <a:spcPts val="0"/>
              </a:spcAft>
              <a:buNone/>
              <a:defRPr sz="900">
                <a:solidFill>
                  <a:schemeClr val="lt1"/>
                </a:solidFill>
                <a:latin typeface="Calibri"/>
                <a:ea typeface="Calibri"/>
                <a:cs typeface="Calibri"/>
                <a:sym typeface="Calibri"/>
              </a:defRPr>
            </a:lvl6pPr>
            <a:lvl7pPr indent="0" lvl="6" marL="0" marR="0" rtl="0" algn="ctr">
              <a:spcBef>
                <a:spcPts val="0"/>
              </a:spcBef>
              <a:spcAft>
                <a:spcPts val="0"/>
              </a:spcAft>
              <a:buNone/>
              <a:defRPr sz="900">
                <a:solidFill>
                  <a:schemeClr val="lt1"/>
                </a:solidFill>
                <a:latin typeface="Calibri"/>
                <a:ea typeface="Calibri"/>
                <a:cs typeface="Calibri"/>
                <a:sym typeface="Calibri"/>
              </a:defRPr>
            </a:lvl7pPr>
            <a:lvl8pPr indent="0" lvl="7" marL="0" marR="0" rtl="0" algn="ctr">
              <a:spcBef>
                <a:spcPts val="0"/>
              </a:spcBef>
              <a:spcAft>
                <a:spcPts val="0"/>
              </a:spcAft>
              <a:buNone/>
              <a:defRPr sz="900">
                <a:solidFill>
                  <a:schemeClr val="lt1"/>
                </a:solidFill>
                <a:latin typeface="Calibri"/>
                <a:ea typeface="Calibri"/>
                <a:cs typeface="Calibri"/>
                <a:sym typeface="Calibri"/>
              </a:defRPr>
            </a:lvl8pPr>
            <a:lvl9pPr indent="0" lvl="8" marL="0" marR="0" rtl="0" algn="ctr">
              <a:spcBef>
                <a:spcPts val="0"/>
              </a:spcBef>
              <a:spcAft>
                <a:spcPts val="0"/>
              </a:spcAft>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g5e7ab9a0bc_0_168"/>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5e7ab9a0bc_0_168"/>
          <p:cNvSpPr txBox="1"/>
          <p:nvPr>
            <p:ph type="title"/>
          </p:nvPr>
        </p:nvSpPr>
        <p:spPr>
          <a:xfrm>
            <a:off x="415600" y="1086400"/>
            <a:ext cx="11428500" cy="1256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p:txBody>
      </p:sp>
      <p:sp>
        <p:nvSpPr>
          <p:cNvPr id="28" name="Google Shape;28;g5e7ab9a0bc_0_1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g5e7ab9a0bc_0_172"/>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5e7ab9a0bc_0_172"/>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g5e7ab9a0bc_0_172"/>
          <p:cNvSpPr txBox="1"/>
          <p:nvPr>
            <p:ph idx="1" type="body"/>
          </p:nvPr>
        </p:nvSpPr>
        <p:spPr>
          <a:xfrm>
            <a:off x="415600" y="1688433"/>
            <a:ext cx="11360700" cy="44037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3" name="Google Shape;33;g5e7ab9a0bc_0_1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g5e7ab9a0bc_0_177"/>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6" name="Google Shape;36;g5e7ab9a0bc_0_177"/>
          <p:cNvSpPr txBox="1"/>
          <p:nvPr>
            <p:ph idx="1" type="body"/>
          </p:nvPr>
        </p:nvSpPr>
        <p:spPr>
          <a:xfrm>
            <a:off x="415600" y="1688233"/>
            <a:ext cx="5333100" cy="44037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7" name="Google Shape;37;g5e7ab9a0bc_0_177"/>
          <p:cNvSpPr txBox="1"/>
          <p:nvPr>
            <p:ph idx="2" type="body"/>
          </p:nvPr>
        </p:nvSpPr>
        <p:spPr>
          <a:xfrm>
            <a:off x="6443200" y="1688233"/>
            <a:ext cx="5333100" cy="44037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8" name="Google Shape;38;g5e7ab9a0bc_0_1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g5e7ab9a0bc_0_182"/>
          <p:cNvSpPr txBox="1"/>
          <p:nvPr>
            <p:ph type="title"/>
          </p:nvPr>
        </p:nvSpPr>
        <p:spPr>
          <a:xfrm>
            <a:off x="415600" y="593367"/>
            <a:ext cx="11360700" cy="943200"/>
          </a:xfrm>
          <a:prstGeom prst="rect">
            <a:avLst/>
          </a:prstGeom>
        </p:spPr>
        <p:txBody>
          <a:bodyPr anchorCtr="0" anchor="t" bIns="121900" lIns="121900" spcFirstLastPara="1" rIns="121900" wrap="square" tIns="12190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1" name="Google Shape;41;g5e7ab9a0bc_0_1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g5e7ab9a0bc_0_185"/>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4" name="Google Shape;44;g5e7ab9a0bc_0_185"/>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45" name="Google Shape;45;g5e7ab9a0bc_0_1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6" name="Shape 46"/>
        <p:cNvGrpSpPr/>
        <p:nvPr/>
      </p:nvGrpSpPr>
      <p:grpSpPr>
        <a:xfrm>
          <a:off x="0" y="0"/>
          <a:ext cx="0" cy="0"/>
          <a:chOff x="0" y="0"/>
          <a:chExt cx="0" cy="0"/>
        </a:xfrm>
      </p:grpSpPr>
      <p:sp>
        <p:nvSpPr>
          <p:cNvPr id="47" name="Google Shape;47;g5e7ab9a0bc_0_189"/>
          <p:cNvSpPr txBox="1"/>
          <p:nvPr>
            <p:ph type="title"/>
          </p:nvPr>
        </p:nvSpPr>
        <p:spPr>
          <a:xfrm>
            <a:off x="653667" y="701800"/>
            <a:ext cx="7484700" cy="545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dk2"/>
              </a:buClr>
              <a:buSzPts val="7200"/>
              <a:buNone/>
              <a:defRPr b="0" sz="7200">
                <a:solidFill>
                  <a:schemeClr val="dk2"/>
                </a:solidFill>
              </a:defRPr>
            </a:lvl1pPr>
            <a:lvl2pPr lvl="1">
              <a:spcBef>
                <a:spcPts val="0"/>
              </a:spcBef>
              <a:spcAft>
                <a:spcPts val="0"/>
              </a:spcAft>
              <a:buClr>
                <a:schemeClr val="dk2"/>
              </a:buClr>
              <a:buSzPts val="7200"/>
              <a:buNone/>
              <a:defRPr b="0" sz="7200">
                <a:solidFill>
                  <a:schemeClr val="dk2"/>
                </a:solidFill>
              </a:defRPr>
            </a:lvl2pPr>
            <a:lvl3pPr lvl="2">
              <a:spcBef>
                <a:spcPts val="0"/>
              </a:spcBef>
              <a:spcAft>
                <a:spcPts val="0"/>
              </a:spcAft>
              <a:buClr>
                <a:schemeClr val="dk2"/>
              </a:buClr>
              <a:buSzPts val="7200"/>
              <a:buNone/>
              <a:defRPr b="0" sz="7200">
                <a:solidFill>
                  <a:schemeClr val="dk2"/>
                </a:solidFill>
              </a:defRPr>
            </a:lvl3pPr>
            <a:lvl4pPr lvl="3">
              <a:spcBef>
                <a:spcPts val="0"/>
              </a:spcBef>
              <a:spcAft>
                <a:spcPts val="0"/>
              </a:spcAft>
              <a:buClr>
                <a:schemeClr val="dk2"/>
              </a:buClr>
              <a:buSzPts val="7200"/>
              <a:buNone/>
              <a:defRPr b="0" sz="7200">
                <a:solidFill>
                  <a:schemeClr val="dk2"/>
                </a:solidFill>
              </a:defRPr>
            </a:lvl4pPr>
            <a:lvl5pPr lvl="4">
              <a:spcBef>
                <a:spcPts val="0"/>
              </a:spcBef>
              <a:spcAft>
                <a:spcPts val="0"/>
              </a:spcAft>
              <a:buClr>
                <a:schemeClr val="dk2"/>
              </a:buClr>
              <a:buSzPts val="7200"/>
              <a:buNone/>
              <a:defRPr b="0" sz="7200">
                <a:solidFill>
                  <a:schemeClr val="dk2"/>
                </a:solidFill>
              </a:defRPr>
            </a:lvl5pPr>
            <a:lvl6pPr lvl="5">
              <a:spcBef>
                <a:spcPts val="0"/>
              </a:spcBef>
              <a:spcAft>
                <a:spcPts val="0"/>
              </a:spcAft>
              <a:buClr>
                <a:schemeClr val="dk2"/>
              </a:buClr>
              <a:buSzPts val="7200"/>
              <a:buNone/>
              <a:defRPr b="0" sz="7200">
                <a:solidFill>
                  <a:schemeClr val="dk2"/>
                </a:solidFill>
              </a:defRPr>
            </a:lvl6pPr>
            <a:lvl7pPr lvl="6">
              <a:spcBef>
                <a:spcPts val="0"/>
              </a:spcBef>
              <a:spcAft>
                <a:spcPts val="0"/>
              </a:spcAft>
              <a:buClr>
                <a:schemeClr val="dk2"/>
              </a:buClr>
              <a:buSzPts val="7200"/>
              <a:buNone/>
              <a:defRPr b="0" sz="7200">
                <a:solidFill>
                  <a:schemeClr val="dk2"/>
                </a:solidFill>
              </a:defRPr>
            </a:lvl7pPr>
            <a:lvl8pPr lvl="7">
              <a:spcBef>
                <a:spcPts val="0"/>
              </a:spcBef>
              <a:spcAft>
                <a:spcPts val="0"/>
              </a:spcAft>
              <a:buClr>
                <a:schemeClr val="dk2"/>
              </a:buClr>
              <a:buSzPts val="7200"/>
              <a:buNone/>
              <a:defRPr b="0" sz="7200">
                <a:solidFill>
                  <a:schemeClr val="dk2"/>
                </a:solidFill>
              </a:defRPr>
            </a:lvl8pPr>
            <a:lvl9pPr lvl="8">
              <a:spcBef>
                <a:spcPts val="0"/>
              </a:spcBef>
              <a:spcAft>
                <a:spcPts val="0"/>
              </a:spcAft>
              <a:buClr>
                <a:schemeClr val="dk2"/>
              </a:buClr>
              <a:buSzPts val="7200"/>
              <a:buNone/>
              <a:defRPr b="0" sz="7200">
                <a:solidFill>
                  <a:schemeClr val="dk2"/>
                </a:solidFill>
              </a:defRPr>
            </a:lvl9pPr>
          </a:lstStyle>
          <a:p/>
        </p:txBody>
      </p:sp>
      <p:sp>
        <p:nvSpPr>
          <p:cNvPr id="48" name="Google Shape;48;g5e7ab9a0bc_0_1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g5e7ab9a0bc_0_192"/>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1" name="Google Shape;51;g5e7ab9a0bc_0_192"/>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g5e7ab9a0bc_0_192"/>
          <p:cNvSpPr txBox="1"/>
          <p:nvPr>
            <p:ph type="title"/>
          </p:nvPr>
        </p:nvSpPr>
        <p:spPr>
          <a:xfrm>
            <a:off x="354000" y="1386233"/>
            <a:ext cx="5393700" cy="2234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53" name="Google Shape;53;g5e7ab9a0bc_0_192"/>
          <p:cNvSpPr txBox="1"/>
          <p:nvPr>
            <p:ph idx="1" type="subTitle"/>
          </p:nvPr>
        </p:nvSpPr>
        <p:spPr>
          <a:xfrm>
            <a:off x="354000" y="36358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 name="Google Shape;54;g5e7ab9a0bc_0_192"/>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55" name="Google Shape;55;g5e7ab9a0bc_0_1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g5e7ab9a0bc_0_199"/>
          <p:cNvSpPr txBox="1"/>
          <p:nvPr>
            <p:ph idx="1" type="body"/>
          </p:nvPr>
        </p:nvSpPr>
        <p:spPr>
          <a:xfrm>
            <a:off x="415600" y="5640967"/>
            <a:ext cx="7998300" cy="7983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58" name="Google Shape;58;g5e7ab9a0bc_0_1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9" name="Shape 9"/>
        <p:cNvGrpSpPr/>
        <p:nvPr/>
      </p:nvGrpSpPr>
      <p:grpSpPr>
        <a:xfrm>
          <a:off x="0" y="0"/>
          <a:ext cx="0" cy="0"/>
          <a:chOff x="0" y="0"/>
          <a:chExt cx="0" cy="0"/>
        </a:xfrm>
      </p:grpSpPr>
      <p:sp>
        <p:nvSpPr>
          <p:cNvPr id="10" name="Google Shape;10;g5e7ab9a0bc_0_152"/>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11" name="Google Shape;11;g5e7ab9a0bc_0_152"/>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15000"/>
              </a:lnSpc>
              <a:spcBef>
                <a:spcPts val="210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15000"/>
              </a:lnSpc>
              <a:spcBef>
                <a:spcPts val="2100"/>
              </a:spcBef>
              <a:spcAft>
                <a:spcPts val="210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12" name="Google Shape;12;g5e7ab9a0bc_0_15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atlassian.com/agile/scrum/backlogs" TargetMode="External"/><Relationship Id="rId4" Type="http://schemas.openxmlformats.org/officeDocument/2006/relationships/hyperlink" Target="https://projectresources.cdt.ca.gov/agile/the-agile-project-charter/" TargetMode="External"/><Relationship Id="rId5" Type="http://schemas.openxmlformats.org/officeDocument/2006/relationships/hyperlink" Target="https://go.keyedin.com/hubfs/KIP_WEBSITE_ASSETS/KIP_UK_WEBSITE_ASSETS/eBook%20Why%20PPM%20and%20PMOs%20Fail.pdf?hsLang=en-us&amp;t=152872482131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chart" Target="../charts/char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www.atlassian.com/agile/kanban" TargetMode="External"/><Relationship Id="rId4" Type="http://schemas.openxmlformats.org/officeDocument/2006/relationships/hyperlink" Target="https://www.atlassian.com/agile/product-management/roadmaps" TargetMode="External"/><Relationship Id="rId5" Type="http://schemas.openxmlformats.org/officeDocument/2006/relationships/hyperlink" Target="https://www.atlassian.com/agile/product-management/requirements" TargetMode="External"/><Relationship Id="rId6" Type="http://schemas.openxmlformats.org/officeDocument/2006/relationships/hyperlink" Target="https://www.atlassian.com/agile/product-management" TargetMode="External"/><Relationship Id="rId7" Type="http://schemas.openxmlformats.org/officeDocument/2006/relationships/hyperlink" Target="https://www.atlassian.com/agile/scrum/backlogs" TargetMode="External"/><Relationship Id="rId8" Type="http://schemas.openxmlformats.org/officeDocument/2006/relationships/hyperlink" Target="https://www.atlassian.com/agile/product-management/roadmap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5e7ab9a0bc_0_234"/>
          <p:cNvSpPr txBox="1"/>
          <p:nvPr>
            <p:ph type="ctrTitle"/>
          </p:nvPr>
        </p:nvSpPr>
        <p:spPr>
          <a:xfrm>
            <a:off x="1338867" y="2335685"/>
            <a:ext cx="9515700" cy="13632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Clr>
                <a:srgbClr val="000000"/>
              </a:buClr>
              <a:buFont typeface="Arial"/>
              <a:buNone/>
            </a:pPr>
            <a:r>
              <a:rPr lang="en-US" sz="4000">
                <a:solidFill>
                  <a:schemeClr val="lt1"/>
                </a:solidFill>
              </a:rPr>
              <a:t>The best strategic plan is useless if it cannot be executed tactically.</a:t>
            </a:r>
            <a:endParaRPr/>
          </a:p>
        </p:txBody>
      </p:sp>
      <p:sp>
        <p:nvSpPr>
          <p:cNvPr id="91" name="Google Shape;91;g5e7ab9a0bc_0_234"/>
          <p:cNvSpPr txBox="1"/>
          <p:nvPr>
            <p:ph idx="1" type="subTitle"/>
          </p:nvPr>
        </p:nvSpPr>
        <p:spPr>
          <a:xfrm>
            <a:off x="2849633" y="3800052"/>
            <a:ext cx="6494100" cy="1056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Agile 101</a:t>
            </a:r>
            <a:endParaRPr/>
          </a:p>
        </p:txBody>
      </p:sp>
      <p:sp>
        <p:nvSpPr>
          <p:cNvPr id="92" name="Google Shape;92;g5e7ab9a0bc_0_2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sz="1300">
                <a:solidFill>
                  <a:schemeClr val="dk2"/>
                </a:solidFill>
                <a:latin typeface="Open Sans"/>
                <a:ea typeface="Open Sans"/>
                <a:cs typeface="Open Sans"/>
                <a:sym typeface="Open Sans"/>
              </a:rPr>
              <a:t>‹#›</a:t>
            </a:fld>
            <a:endParaRPr sz="1300">
              <a:solidFill>
                <a:schemeClr val="dk2"/>
              </a:solidFill>
              <a:latin typeface="Open Sans"/>
              <a:ea typeface="Open Sans"/>
              <a:cs typeface="Open Sans"/>
              <a:sym typeface="Open Sans"/>
            </a:endParaRPr>
          </a:p>
        </p:txBody>
      </p:sp>
      <p:sp>
        <p:nvSpPr>
          <p:cNvPr id="93" name="Google Shape;93;g5e7ab9a0bc_0_234"/>
          <p:cNvSpPr txBox="1"/>
          <p:nvPr/>
        </p:nvSpPr>
        <p:spPr>
          <a:xfrm>
            <a:off x="1828800" y="381000"/>
            <a:ext cx="8969700" cy="25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035">
                <a:latin typeface="Open Sans"/>
                <a:ea typeface="Open Sans"/>
                <a:cs typeface="Open Sans"/>
                <a:sym typeface="Open Sans"/>
              </a:rPr>
              <a:t>Field-Marshall Erwin Rommel</a:t>
            </a:r>
            <a:endParaRPr sz="2200">
              <a:latin typeface="Open Sans"/>
              <a:ea typeface="Open Sans"/>
              <a:cs typeface="Open Sans"/>
              <a:sym typeface="Open Sans"/>
            </a:endParaRPr>
          </a:p>
          <a:p>
            <a:pPr indent="0" lvl="0" marL="0" rtl="0" algn="l">
              <a:lnSpc>
                <a:spcPct val="90000"/>
              </a:lnSpc>
              <a:spcBef>
                <a:spcPts val="1000"/>
              </a:spcBef>
              <a:spcAft>
                <a:spcPts val="0"/>
              </a:spcAft>
              <a:buNone/>
            </a:pPr>
            <a:r>
              <a:rPr lang="en-US" sz="2035">
                <a:latin typeface="Open Sans"/>
                <a:ea typeface="Open Sans"/>
                <a:cs typeface="Open Sans"/>
                <a:sym typeface="Open Sans"/>
              </a:rPr>
              <a:t>quoted in “Bottom-Up Marketing”</a:t>
            </a:r>
            <a:endParaRPr sz="2200">
              <a:latin typeface="Open Sans"/>
              <a:ea typeface="Open Sans"/>
              <a:cs typeface="Open Sans"/>
              <a:sym typeface="Open Sans"/>
            </a:endParaRPr>
          </a:p>
          <a:p>
            <a:pPr indent="0" lvl="0" marL="0" rtl="0" algn="l">
              <a:lnSpc>
                <a:spcPct val="90000"/>
              </a:lnSpc>
              <a:spcBef>
                <a:spcPts val="1000"/>
              </a:spcBef>
              <a:spcAft>
                <a:spcPts val="0"/>
              </a:spcAft>
              <a:buNone/>
            </a:pPr>
            <a:r>
              <a:t/>
            </a:r>
            <a:endParaRPr sz="2035">
              <a:latin typeface="Open Sans"/>
              <a:ea typeface="Open Sans"/>
              <a:cs typeface="Open Sans"/>
              <a:sym typeface="Open Sans"/>
            </a:endParaRPr>
          </a:p>
          <a:p>
            <a:pPr indent="0" lvl="0" marL="0" rtl="0" algn="l">
              <a:lnSpc>
                <a:spcPct val="90000"/>
              </a:lnSpc>
              <a:spcBef>
                <a:spcPts val="1000"/>
              </a:spcBef>
              <a:spcAft>
                <a:spcPts val="0"/>
              </a:spcAft>
              <a:buNone/>
            </a:pPr>
            <a:r>
              <a:rPr lang="en-US" sz="2035">
                <a:latin typeface="Open Sans"/>
                <a:ea typeface="Open Sans"/>
                <a:cs typeface="Open Sans"/>
                <a:sym typeface="Open Sans"/>
              </a:rPr>
              <a:t>We must execute daily at the tactical level to achieve the long term strategic goals. Agile project management methodology is one means of execution.</a:t>
            </a:r>
            <a:endParaRPr/>
          </a:p>
        </p:txBody>
      </p:sp>
      <p:sp>
        <p:nvSpPr>
          <p:cNvPr id="94" name="Google Shape;94;g5e7ab9a0bc_0_234"/>
          <p:cNvSpPr txBox="1"/>
          <p:nvPr/>
        </p:nvSpPr>
        <p:spPr>
          <a:xfrm>
            <a:off x="6914050" y="0"/>
            <a:ext cx="504600" cy="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ph type="title"/>
          </p:nvPr>
        </p:nvSpPr>
        <p:spPr>
          <a:xfrm>
            <a:off x="1023436" y="1358108"/>
            <a:ext cx="9144000" cy="7096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US" strike="sngStrike"/>
              <a:t>Projects</a:t>
            </a:r>
            <a:r>
              <a:rPr lang="en-US"/>
              <a:t> 					              Products</a:t>
            </a:r>
            <a:endParaRPr/>
          </a:p>
        </p:txBody>
      </p:sp>
      <p:sp>
        <p:nvSpPr>
          <p:cNvPr id="162" name="Google Shape;162;p10"/>
          <p:cNvSpPr txBox="1"/>
          <p:nvPr>
            <p:ph idx="1" type="body"/>
          </p:nvPr>
        </p:nvSpPr>
        <p:spPr>
          <a:xfrm>
            <a:off x="1823535" y="4258614"/>
            <a:ext cx="10087111" cy="60060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None/>
            </a:pPr>
            <a:r>
              <a:t/>
            </a:r>
            <a:endParaRPr/>
          </a:p>
        </p:txBody>
      </p:sp>
      <p:sp>
        <p:nvSpPr>
          <p:cNvPr id="163" name="Google Shape;163;p10"/>
          <p:cNvSpPr txBox="1"/>
          <p:nvPr>
            <p:ph idx="4294967295" type="sldNum"/>
          </p:nvPr>
        </p:nvSpPr>
        <p:spPr>
          <a:xfrm>
            <a:off x="11845925" y="6570663"/>
            <a:ext cx="346075"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4" name="Google Shape;164;p10"/>
          <p:cNvPicPr preferRelativeResize="0"/>
          <p:nvPr/>
        </p:nvPicPr>
        <p:blipFill rotWithShape="1">
          <a:blip r:embed="rId3">
            <a:alphaModFix/>
          </a:blip>
          <a:srcRect b="13208" l="227" r="-226" t="22727"/>
          <a:stretch/>
        </p:blipFill>
        <p:spPr>
          <a:xfrm>
            <a:off x="1023435" y="2067792"/>
            <a:ext cx="9144000" cy="4393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ph type="title"/>
          </p:nvPr>
        </p:nvSpPr>
        <p:spPr>
          <a:xfrm>
            <a:off x="838200" y="148215"/>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From Projects to Product Development</a:t>
            </a:r>
            <a:endParaRPr/>
          </a:p>
        </p:txBody>
      </p:sp>
      <p:sp>
        <p:nvSpPr>
          <p:cNvPr id="171" name="Google Shape;171;p11"/>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The project model for software development comes from the contracting industry, where trust is not part of the contract.</a:t>
            </a:r>
            <a:endParaRPr/>
          </a:p>
          <a:p>
            <a:pPr indent="-228600" lvl="1" marL="685800" rtl="0" algn="l">
              <a:lnSpc>
                <a:spcPct val="100000"/>
              </a:lnSpc>
              <a:spcBef>
                <a:spcPts val="1000"/>
              </a:spcBef>
              <a:spcAft>
                <a:spcPts val="0"/>
              </a:spcAft>
              <a:buClr>
                <a:schemeClr val="dk1"/>
              </a:buClr>
              <a:buSzPts val="2200"/>
              <a:buChar char="○"/>
            </a:pPr>
            <a:r>
              <a:rPr lang="en-US"/>
              <a:t>Agile attempts to break that down into collaboration.</a:t>
            </a:r>
            <a:endParaRPr/>
          </a:p>
          <a:p>
            <a:pPr indent="-228600" lvl="0" marL="228600" rtl="0" algn="l">
              <a:lnSpc>
                <a:spcPct val="100000"/>
              </a:lnSpc>
              <a:spcBef>
                <a:spcPts val="1000"/>
              </a:spcBef>
              <a:spcAft>
                <a:spcPts val="0"/>
              </a:spcAft>
              <a:buClr>
                <a:schemeClr val="dk1"/>
              </a:buClr>
              <a:buSzPts val="2200"/>
              <a:buChar char="●"/>
            </a:pPr>
            <a:r>
              <a:rPr lang="en-US"/>
              <a:t>When IT is inside a company, there is no reason, to setup the we-they model for doing business that projects do. </a:t>
            </a:r>
            <a:endParaRPr/>
          </a:p>
          <a:p>
            <a:pPr indent="-228600" lvl="0" marL="228600" rtl="0" algn="l">
              <a:lnSpc>
                <a:spcPct val="100000"/>
              </a:lnSpc>
              <a:spcBef>
                <a:spcPts val="1000"/>
              </a:spcBef>
              <a:spcAft>
                <a:spcPts val="0"/>
              </a:spcAft>
              <a:buClr>
                <a:schemeClr val="dk1"/>
              </a:buClr>
              <a:buSzPts val="2200"/>
              <a:buChar char="●"/>
            </a:pPr>
            <a:r>
              <a:rPr lang="en-US"/>
              <a:t>Teams should be a collaborative effort for the business end goals. Thus, with your business partner teams seek to deliver the most business value in the shortest amount of time for the lowest cost, help the business use the system effectively, and continue to deliver more and better features over time.</a:t>
            </a:r>
            <a:endParaRPr/>
          </a:p>
          <a:p>
            <a:pPr indent="-228600" lvl="0" marL="228600" rtl="0" algn="l">
              <a:lnSpc>
                <a:spcPct val="100000"/>
              </a:lnSpc>
              <a:spcBef>
                <a:spcPts val="1000"/>
              </a:spcBef>
              <a:spcAft>
                <a:spcPts val="0"/>
              </a:spcAft>
              <a:buClr>
                <a:schemeClr val="dk1"/>
              </a:buClr>
              <a:buSzPts val="2200"/>
              <a:buChar char="●"/>
            </a:pPr>
            <a:r>
              <a:rPr lang="en-US"/>
              <a:t>In particular, you do not need to fix scope at the beginning, you do not need customer sign-offs, you do not need to monitor detailed scope to schedule and you do not need to do everything that  your customers say is important. </a:t>
            </a:r>
            <a:endParaRPr/>
          </a:p>
        </p:txBody>
      </p:sp>
      <p:sp>
        <p:nvSpPr>
          <p:cNvPr id="172" name="Google Shape;172;p11"/>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Projects to Product Development</a:t>
            </a:r>
            <a:endParaRPr/>
          </a:p>
        </p:txBody>
      </p:sp>
      <p:sp>
        <p:nvSpPr>
          <p:cNvPr id="178" name="Google Shape;178;p12"/>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a:t>Product</a:t>
            </a:r>
            <a:endParaRPr/>
          </a:p>
        </p:txBody>
      </p:sp>
      <p:sp>
        <p:nvSpPr>
          <p:cNvPr id="179" name="Google Shape;179;p12"/>
          <p:cNvSpPr txBox="1"/>
          <p:nvPr>
            <p:ph idx="2" type="body"/>
          </p:nvPr>
        </p:nvSpPr>
        <p:spPr>
          <a:xfrm>
            <a:off x="839789" y="2505075"/>
            <a:ext cx="5157787" cy="3566116"/>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dk1"/>
              </a:buClr>
              <a:buSzPts val="2200"/>
              <a:buFont typeface="Calibri"/>
              <a:buAutoNum type="arabicPeriod"/>
            </a:pPr>
            <a:r>
              <a:rPr lang="en-US"/>
              <a:t>Do everything that  your customers say is important</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Team acceptance</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Backlog and User Stories of features</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No fixed scope, however a ranking of features</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Lots of prototyping to build a product</a:t>
            </a:r>
            <a:endParaRPr/>
          </a:p>
        </p:txBody>
      </p:sp>
      <p:sp>
        <p:nvSpPr>
          <p:cNvPr id="180" name="Google Shape;180;p12"/>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a:t>Project</a:t>
            </a:r>
            <a:endParaRPr/>
          </a:p>
        </p:txBody>
      </p:sp>
      <p:sp>
        <p:nvSpPr>
          <p:cNvPr id="181" name="Google Shape;181;p12"/>
          <p:cNvSpPr txBox="1"/>
          <p:nvPr>
            <p:ph idx="4" type="body"/>
          </p:nvPr>
        </p:nvSpPr>
        <p:spPr>
          <a:xfrm>
            <a:off x="6172201" y="2505075"/>
            <a:ext cx="5183188" cy="3566116"/>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dk1"/>
              </a:buClr>
              <a:buSzPts val="2200"/>
              <a:buFont typeface="Calibri"/>
              <a:buAutoNum type="arabicPeriod"/>
            </a:pPr>
            <a:r>
              <a:rPr lang="en-US"/>
              <a:t>Plan what customer said was important</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Customer sign-offs</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Business and system requirements.</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Fixed set of scope of requirements</a:t>
            </a:r>
            <a:endParaRPr/>
          </a:p>
          <a:p>
            <a:pPr indent="-457200" lvl="0" marL="457200" rtl="0" algn="l">
              <a:lnSpc>
                <a:spcPct val="100000"/>
              </a:lnSpc>
              <a:spcBef>
                <a:spcPts val="1000"/>
              </a:spcBef>
              <a:spcAft>
                <a:spcPts val="0"/>
              </a:spcAft>
              <a:buClr>
                <a:schemeClr val="dk1"/>
              </a:buClr>
              <a:buSzPts val="2200"/>
              <a:buFont typeface="Calibri"/>
              <a:buAutoNum type="arabicPeriod"/>
            </a:pPr>
            <a:r>
              <a:rPr lang="en-US"/>
              <a:t>Build a single project with set end date.</a:t>
            </a:r>
            <a:endParaRPr/>
          </a:p>
        </p:txBody>
      </p:sp>
      <p:sp>
        <p:nvSpPr>
          <p:cNvPr id="182" name="Google Shape;182;p12"/>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 Better Mouse Trap</a:t>
            </a:r>
            <a:endParaRPr/>
          </a:p>
        </p:txBody>
      </p:sp>
      <p:sp>
        <p:nvSpPr>
          <p:cNvPr id="189" name="Google Shape;189;p13"/>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Systems thinking and continuous improvement lend themselves to product perfection.</a:t>
            </a:r>
            <a:endParaRPr/>
          </a:p>
          <a:p>
            <a:pPr indent="-88900" lvl="0" marL="228600" rtl="0" algn="l">
              <a:lnSpc>
                <a:spcPct val="100000"/>
              </a:lnSpc>
              <a:spcBef>
                <a:spcPts val="1000"/>
              </a:spcBef>
              <a:spcAft>
                <a:spcPts val="0"/>
              </a:spcAft>
              <a:buClr>
                <a:schemeClr val="dk1"/>
              </a:buClr>
              <a:buSzPts val="2200"/>
              <a:buNone/>
            </a:pPr>
            <a:r>
              <a:t/>
            </a:r>
            <a:endParaRPr/>
          </a:p>
          <a:p>
            <a:pPr indent="-88900" lvl="0" marL="228600" rtl="0" algn="l">
              <a:lnSpc>
                <a:spcPct val="100000"/>
              </a:lnSpc>
              <a:spcBef>
                <a:spcPts val="1000"/>
              </a:spcBef>
              <a:spcAft>
                <a:spcPts val="0"/>
              </a:spcAft>
              <a:buClr>
                <a:schemeClr val="dk1"/>
              </a:buClr>
              <a:buSzPts val="2200"/>
              <a:buNone/>
            </a:pPr>
            <a:r>
              <a:t/>
            </a:r>
            <a:endParaRPr/>
          </a:p>
        </p:txBody>
      </p:sp>
      <p:sp>
        <p:nvSpPr>
          <p:cNvPr id="190" name="Google Shape;190;p13"/>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1" name="Google Shape;191;p13"/>
          <p:cNvPicPr preferRelativeResize="0"/>
          <p:nvPr/>
        </p:nvPicPr>
        <p:blipFill rotWithShape="1">
          <a:blip r:embed="rId3">
            <a:alphaModFix/>
          </a:blip>
          <a:srcRect b="28802" l="484" r="-484" t="10532"/>
          <a:stretch/>
        </p:blipFill>
        <p:spPr>
          <a:xfrm>
            <a:off x="2085109" y="2532784"/>
            <a:ext cx="6445827" cy="29328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4"/>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Projects to Product Development</a:t>
            </a:r>
            <a:endParaRPr/>
          </a:p>
        </p:txBody>
      </p:sp>
      <p:sp>
        <p:nvSpPr>
          <p:cNvPr id="197" name="Google Shape;197;p14"/>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“I offer you Scrum, a most perplexing and paradoxical process for managing complex projects.”  Ken Schwaber ‘Agile Project Management with Scrum’, Opening lines of the book.</a:t>
            </a:r>
            <a:endParaRPr/>
          </a:p>
          <a:p>
            <a:pPr indent="-228600" lvl="0" marL="228600" rtl="0" algn="l">
              <a:lnSpc>
                <a:spcPct val="100000"/>
              </a:lnSpc>
              <a:spcBef>
                <a:spcPts val="1000"/>
              </a:spcBef>
              <a:spcAft>
                <a:spcPts val="0"/>
              </a:spcAft>
              <a:buClr>
                <a:schemeClr val="dk1"/>
              </a:buClr>
              <a:buSzPts val="2200"/>
              <a:buChar char="●"/>
            </a:pPr>
            <a:r>
              <a:rPr lang="en-US"/>
              <a:t>Revised editions have “Scrum is a framework for developing and sustaining complex products.”</a:t>
            </a:r>
            <a:endParaRPr/>
          </a:p>
          <a:p>
            <a:pPr indent="-228600" lvl="0" marL="228600" rtl="0" algn="l">
              <a:lnSpc>
                <a:spcPct val="100000"/>
              </a:lnSpc>
              <a:spcBef>
                <a:spcPts val="1000"/>
              </a:spcBef>
              <a:spcAft>
                <a:spcPts val="0"/>
              </a:spcAft>
              <a:buClr>
                <a:schemeClr val="dk1"/>
              </a:buClr>
              <a:buSzPts val="2200"/>
              <a:buChar char="●"/>
            </a:pPr>
            <a:r>
              <a:rPr lang="en-US"/>
              <a:t>Scrum is about products and not projects</a:t>
            </a:r>
            <a:endParaRPr/>
          </a:p>
          <a:p>
            <a:pPr indent="-228600" lvl="1" marL="685800" rtl="0" algn="l">
              <a:lnSpc>
                <a:spcPct val="100000"/>
              </a:lnSpc>
              <a:spcBef>
                <a:spcPts val="1000"/>
              </a:spcBef>
              <a:spcAft>
                <a:spcPts val="0"/>
              </a:spcAft>
              <a:buClr>
                <a:schemeClr val="dk1"/>
              </a:buClr>
              <a:buSzPts val="2200"/>
              <a:buChar char="○"/>
            </a:pPr>
            <a:r>
              <a:rPr lang="en-US"/>
              <a:t>Product backlog</a:t>
            </a:r>
            <a:endParaRPr/>
          </a:p>
          <a:p>
            <a:pPr indent="-228600" lvl="1" marL="685800" rtl="0" algn="l">
              <a:lnSpc>
                <a:spcPct val="100000"/>
              </a:lnSpc>
              <a:spcBef>
                <a:spcPts val="1000"/>
              </a:spcBef>
              <a:spcAft>
                <a:spcPts val="0"/>
              </a:spcAft>
              <a:buClr>
                <a:schemeClr val="dk1"/>
              </a:buClr>
              <a:buSzPts val="2200"/>
              <a:buChar char="○"/>
            </a:pPr>
            <a:r>
              <a:rPr lang="en-US"/>
              <a:t>Product Owner</a:t>
            </a:r>
            <a:endParaRPr/>
          </a:p>
          <a:p>
            <a:pPr indent="-228600" lvl="1" marL="685800" rtl="0" algn="l">
              <a:lnSpc>
                <a:spcPct val="100000"/>
              </a:lnSpc>
              <a:spcBef>
                <a:spcPts val="1000"/>
              </a:spcBef>
              <a:spcAft>
                <a:spcPts val="0"/>
              </a:spcAft>
              <a:buClr>
                <a:schemeClr val="dk1"/>
              </a:buClr>
              <a:buSzPts val="2200"/>
              <a:buChar char="○"/>
            </a:pPr>
            <a:r>
              <a:rPr lang="en-US"/>
              <a:t>No project plan nor a project manager</a:t>
            </a:r>
            <a:endParaRPr/>
          </a:p>
          <a:p>
            <a:pPr indent="-228600" lvl="0" marL="228600" rtl="0" algn="l">
              <a:lnSpc>
                <a:spcPct val="100000"/>
              </a:lnSpc>
              <a:spcBef>
                <a:spcPts val="1000"/>
              </a:spcBef>
              <a:spcAft>
                <a:spcPts val="0"/>
              </a:spcAft>
              <a:buClr>
                <a:schemeClr val="dk1"/>
              </a:buClr>
              <a:buSzPts val="2200"/>
              <a:buChar char="●"/>
            </a:pPr>
            <a:r>
              <a:rPr lang="en-US"/>
              <a:t>Managing work as products rather than projects changes structures, decisions, and behaviors in product development</a:t>
            </a:r>
            <a:endParaRPr/>
          </a:p>
        </p:txBody>
      </p:sp>
      <p:sp>
        <p:nvSpPr>
          <p:cNvPr id="198" name="Google Shape;198;p14"/>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ph type="title"/>
          </p:nvPr>
        </p:nvSpPr>
        <p:spPr>
          <a:xfrm>
            <a:off x="1823535" y="1378889"/>
            <a:ext cx="10087111" cy="261302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US"/>
              <a:t>Agile Scrum</a:t>
            </a:r>
            <a:endParaRPr/>
          </a:p>
        </p:txBody>
      </p:sp>
      <p:sp>
        <p:nvSpPr>
          <p:cNvPr id="204" name="Google Shape;204;p15"/>
          <p:cNvSpPr txBox="1"/>
          <p:nvPr>
            <p:ph idx="1" type="body"/>
          </p:nvPr>
        </p:nvSpPr>
        <p:spPr>
          <a:xfrm>
            <a:off x="1823535" y="4258614"/>
            <a:ext cx="10087111" cy="60060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None/>
            </a:pPr>
            <a:r>
              <a:t/>
            </a:r>
            <a:endParaRPr/>
          </a:p>
        </p:txBody>
      </p:sp>
      <p:sp>
        <p:nvSpPr>
          <p:cNvPr id="205" name="Google Shape;205;p15"/>
          <p:cNvSpPr txBox="1"/>
          <p:nvPr>
            <p:ph idx="10" type="dt"/>
          </p:nvPr>
        </p:nvSpPr>
        <p:spPr>
          <a:xfrm>
            <a:off x="11845925" y="6570663"/>
            <a:ext cx="346075" cy="287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7/3/2018</a:t>
            </a: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3">
            <a:alphaModFix/>
          </a:blip>
          <a:srcRect b="0" l="0" r="0" t="0"/>
          <a:stretch/>
        </p:blipFill>
        <p:spPr>
          <a:xfrm>
            <a:off x="4859482" y="1378889"/>
            <a:ext cx="5874327" cy="44057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6"/>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Agile Scrum</a:t>
            </a:r>
            <a:endParaRPr/>
          </a:p>
        </p:txBody>
      </p:sp>
      <p:sp>
        <p:nvSpPr>
          <p:cNvPr id="213" name="Google Shape;213;p16"/>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Short timeline to develop a small impactful feature.</a:t>
            </a:r>
            <a:endParaRPr/>
          </a:p>
          <a:p>
            <a:pPr indent="-88900" lvl="0" marL="228600" rtl="0" algn="l">
              <a:lnSpc>
                <a:spcPct val="100000"/>
              </a:lnSpc>
              <a:spcBef>
                <a:spcPts val="1000"/>
              </a:spcBef>
              <a:spcAft>
                <a:spcPts val="0"/>
              </a:spcAft>
              <a:buClr>
                <a:schemeClr val="dk1"/>
              </a:buClr>
              <a:buSzPts val="2200"/>
              <a:buNone/>
            </a:pPr>
            <a:r>
              <a:t/>
            </a:r>
            <a:endParaRPr/>
          </a:p>
          <a:p>
            <a:pPr indent="-88900" lvl="0" marL="228600" rtl="0" algn="l">
              <a:lnSpc>
                <a:spcPct val="100000"/>
              </a:lnSpc>
              <a:spcBef>
                <a:spcPts val="1000"/>
              </a:spcBef>
              <a:spcAft>
                <a:spcPts val="0"/>
              </a:spcAft>
              <a:buClr>
                <a:schemeClr val="dk1"/>
              </a:buClr>
              <a:buSzPts val="2200"/>
              <a:buNone/>
            </a:pPr>
            <a:r>
              <a:t/>
            </a:r>
            <a:endParaRPr/>
          </a:p>
        </p:txBody>
      </p:sp>
      <p:sp>
        <p:nvSpPr>
          <p:cNvPr id="214" name="Google Shape;214;p16"/>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Conversion to Agile Scrum</a:t>
            </a:r>
            <a:endParaRPr/>
          </a:p>
        </p:txBody>
      </p:sp>
      <p:sp>
        <p:nvSpPr>
          <p:cNvPr id="220" name="Google Shape;220;p17"/>
          <p:cNvSpPr txBox="1"/>
          <p:nvPr>
            <p:ph idx="1" type="body"/>
          </p:nvPr>
        </p:nvSpPr>
        <p:spPr>
          <a:xfrm>
            <a:off x="1672071" y="994613"/>
            <a:ext cx="4042929" cy="38100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en-US" sz="2400"/>
              <a:t>Epic Story </a:t>
            </a:r>
            <a:endParaRPr/>
          </a:p>
          <a:p>
            <a:pPr indent="-228600" lvl="0" marL="228600" rtl="0" algn="l">
              <a:lnSpc>
                <a:spcPct val="100000"/>
              </a:lnSpc>
              <a:spcBef>
                <a:spcPts val="1000"/>
              </a:spcBef>
              <a:spcAft>
                <a:spcPts val="0"/>
              </a:spcAft>
              <a:buClr>
                <a:schemeClr val="dk1"/>
              </a:buClr>
              <a:buSzPts val="2400"/>
              <a:buChar char="●"/>
            </a:pPr>
            <a:r>
              <a:rPr lang="en-US" sz="2400"/>
              <a:t>Initial modelling</a:t>
            </a:r>
            <a:endParaRPr/>
          </a:p>
          <a:p>
            <a:pPr indent="-114300" lvl="0" marL="228600" rtl="0" algn="l">
              <a:lnSpc>
                <a:spcPct val="100000"/>
              </a:lnSpc>
              <a:spcBef>
                <a:spcPts val="1000"/>
              </a:spcBef>
              <a:spcAft>
                <a:spcPts val="0"/>
              </a:spcAft>
              <a:buClr>
                <a:schemeClr val="dk1"/>
              </a:buClr>
              <a:buSzPts val="1800"/>
              <a:buNone/>
            </a:pPr>
            <a:r>
              <a:t/>
            </a:r>
            <a:endParaRPr sz="1800"/>
          </a:p>
          <a:p>
            <a:pPr indent="-228600" lvl="0" marL="228600" rtl="0" algn="l">
              <a:lnSpc>
                <a:spcPct val="100000"/>
              </a:lnSpc>
              <a:spcBef>
                <a:spcPts val="1000"/>
              </a:spcBef>
              <a:spcAft>
                <a:spcPts val="0"/>
              </a:spcAft>
              <a:buClr>
                <a:schemeClr val="dk1"/>
              </a:buClr>
              <a:buSzPts val="2400"/>
              <a:buChar char="●"/>
            </a:pPr>
            <a:r>
              <a:rPr lang="en-US" sz="2400"/>
              <a:t>Themes or High level Use Cases</a:t>
            </a:r>
            <a:endParaRPr/>
          </a:p>
          <a:p>
            <a:pPr indent="-228600" lvl="0" marL="228600" rtl="0" algn="l">
              <a:lnSpc>
                <a:spcPct val="100000"/>
              </a:lnSpc>
              <a:spcBef>
                <a:spcPts val="1000"/>
              </a:spcBef>
              <a:spcAft>
                <a:spcPts val="0"/>
              </a:spcAft>
              <a:buClr>
                <a:schemeClr val="dk1"/>
              </a:buClr>
              <a:buSzPts val="2400"/>
              <a:buChar char="●"/>
            </a:pPr>
            <a:r>
              <a:rPr lang="en-US" sz="2400"/>
              <a:t>User Stories</a:t>
            </a:r>
            <a:endParaRPr/>
          </a:p>
          <a:p>
            <a:pPr indent="-228600" lvl="1" marL="685800" rtl="0" algn="l">
              <a:lnSpc>
                <a:spcPct val="100000"/>
              </a:lnSpc>
              <a:spcBef>
                <a:spcPts val="1000"/>
              </a:spcBef>
              <a:spcAft>
                <a:spcPts val="0"/>
              </a:spcAft>
              <a:buClr>
                <a:schemeClr val="dk1"/>
              </a:buClr>
              <a:buSzPts val="2400"/>
              <a:buChar char="○"/>
            </a:pPr>
            <a:r>
              <a:rPr lang="en-US" sz="2400"/>
              <a:t>Sub User Stories </a:t>
            </a:r>
            <a:endParaRPr/>
          </a:p>
          <a:p>
            <a:pPr indent="-76200" lvl="0" marL="228600" rtl="0" algn="l">
              <a:lnSpc>
                <a:spcPct val="100000"/>
              </a:lnSpc>
              <a:spcBef>
                <a:spcPts val="1000"/>
              </a:spcBef>
              <a:spcAft>
                <a:spcPts val="0"/>
              </a:spcAft>
              <a:buClr>
                <a:schemeClr val="dk1"/>
              </a:buClr>
              <a:buSzPts val="2400"/>
              <a:buNone/>
            </a:pPr>
            <a:r>
              <a:t/>
            </a:r>
            <a:endParaRPr sz="2400"/>
          </a:p>
        </p:txBody>
      </p:sp>
      <p:sp>
        <p:nvSpPr>
          <p:cNvPr id="221" name="Google Shape;221;p17"/>
          <p:cNvSpPr txBox="1"/>
          <p:nvPr>
            <p:ph idx="2" type="body"/>
          </p:nvPr>
        </p:nvSpPr>
        <p:spPr>
          <a:xfrm>
            <a:off x="5257800" y="994613"/>
            <a:ext cx="5257800" cy="48006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400"/>
              <a:buChar char="●"/>
            </a:pPr>
            <a:r>
              <a:rPr lang="en-US" sz="2400"/>
              <a:t>Project</a:t>
            </a:r>
            <a:endParaRPr/>
          </a:p>
          <a:p>
            <a:pPr indent="-228600" lvl="0" marL="228600" rtl="0" algn="l">
              <a:lnSpc>
                <a:spcPct val="100000"/>
              </a:lnSpc>
              <a:spcBef>
                <a:spcPts val="1000"/>
              </a:spcBef>
              <a:spcAft>
                <a:spcPts val="0"/>
              </a:spcAft>
              <a:buClr>
                <a:schemeClr val="dk1"/>
              </a:buClr>
              <a:buSzPts val="2400"/>
              <a:buChar char="●"/>
            </a:pPr>
            <a:r>
              <a:rPr lang="en-US" sz="2400"/>
              <a:t>Project defined enough to provide estimates and to plan effort.</a:t>
            </a:r>
            <a:endParaRPr/>
          </a:p>
          <a:p>
            <a:pPr indent="-228600" lvl="0" marL="228600" rtl="0" algn="l">
              <a:lnSpc>
                <a:spcPct val="100000"/>
              </a:lnSpc>
              <a:spcBef>
                <a:spcPts val="1000"/>
              </a:spcBef>
              <a:spcAft>
                <a:spcPts val="0"/>
              </a:spcAft>
              <a:buClr>
                <a:schemeClr val="dk1"/>
              </a:buClr>
              <a:buSzPts val="2400"/>
              <a:buChar char="●"/>
            </a:pPr>
            <a:r>
              <a:rPr lang="en-US" sz="2400"/>
              <a:t>Project SDLC(requirements, development, test, release)</a:t>
            </a:r>
            <a:endParaRPr/>
          </a:p>
          <a:p>
            <a:pPr indent="-228600" lvl="0" marL="228600" rtl="0" algn="l">
              <a:lnSpc>
                <a:spcPct val="100000"/>
              </a:lnSpc>
              <a:spcBef>
                <a:spcPts val="1000"/>
              </a:spcBef>
              <a:spcAft>
                <a:spcPts val="0"/>
              </a:spcAft>
              <a:buClr>
                <a:schemeClr val="dk1"/>
              </a:buClr>
              <a:buSzPts val="2400"/>
              <a:buChar char="●"/>
            </a:pPr>
            <a:r>
              <a:rPr lang="en-US" sz="2400"/>
              <a:t>Detailed elements within project area.</a:t>
            </a:r>
            <a:endParaRPr/>
          </a:p>
          <a:p>
            <a:pPr indent="-228600" lvl="1" marL="685800" rtl="0" algn="l">
              <a:lnSpc>
                <a:spcPct val="100000"/>
              </a:lnSpc>
              <a:spcBef>
                <a:spcPts val="1000"/>
              </a:spcBef>
              <a:spcAft>
                <a:spcPts val="0"/>
              </a:spcAft>
              <a:buClr>
                <a:schemeClr val="dk1"/>
              </a:buClr>
              <a:buSzPts val="2000"/>
              <a:buChar char="○"/>
            </a:pPr>
            <a:r>
              <a:rPr lang="en-US" sz="2000"/>
              <a:t>A template for optimization should be used via a tool.</a:t>
            </a:r>
            <a:endParaRPr sz="2000"/>
          </a:p>
          <a:p>
            <a:pPr indent="-101600" lvl="1" marL="685800" rtl="0" algn="l">
              <a:lnSpc>
                <a:spcPct val="100000"/>
              </a:lnSpc>
              <a:spcBef>
                <a:spcPts val="1000"/>
              </a:spcBef>
              <a:spcAft>
                <a:spcPts val="0"/>
              </a:spcAft>
              <a:buClr>
                <a:schemeClr val="dk1"/>
              </a:buClr>
              <a:buSzPts val="2000"/>
              <a:buNone/>
            </a:pPr>
            <a:r>
              <a:t/>
            </a:r>
            <a:endParaRPr sz="2000"/>
          </a:p>
          <a:p>
            <a:pPr indent="-76200" lvl="0" marL="228600" rtl="0" algn="l">
              <a:lnSpc>
                <a:spcPct val="100000"/>
              </a:lnSpc>
              <a:spcBef>
                <a:spcPts val="1000"/>
              </a:spcBef>
              <a:spcAft>
                <a:spcPts val="0"/>
              </a:spcAft>
              <a:buClr>
                <a:schemeClr val="dk1"/>
              </a:buClr>
              <a:buSzPts val="2400"/>
              <a:buNone/>
            </a:pPr>
            <a:r>
              <a:t/>
            </a:r>
            <a:endParaRPr sz="2400"/>
          </a:p>
        </p:txBody>
      </p:sp>
      <p:sp>
        <p:nvSpPr>
          <p:cNvPr id="222" name="Google Shape;222;p17"/>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cxnSp>
        <p:nvCxnSpPr>
          <p:cNvPr id="223" name="Google Shape;223;p17"/>
          <p:cNvCxnSpPr/>
          <p:nvPr/>
        </p:nvCxnSpPr>
        <p:spPr>
          <a:xfrm flipH="1" rot="10800000">
            <a:off x="1672071" y="1442703"/>
            <a:ext cx="8611467" cy="9110"/>
          </a:xfrm>
          <a:prstGeom prst="straightConnector1">
            <a:avLst/>
          </a:prstGeom>
          <a:noFill/>
          <a:ln cap="flat" cmpd="sng" w="9525">
            <a:solidFill>
              <a:schemeClr val="accent1"/>
            </a:solidFill>
            <a:prstDash val="solid"/>
            <a:miter lim="800000"/>
            <a:headEnd len="sm" w="sm" type="none"/>
            <a:tailEnd len="sm" w="sm" type="none"/>
          </a:ln>
        </p:spPr>
      </p:cxnSp>
      <p:cxnSp>
        <p:nvCxnSpPr>
          <p:cNvPr id="224" name="Google Shape;224;p17"/>
          <p:cNvCxnSpPr/>
          <p:nvPr/>
        </p:nvCxnSpPr>
        <p:spPr>
          <a:xfrm flipH="1" rot="10800000">
            <a:off x="1796762" y="2376602"/>
            <a:ext cx="8611467" cy="9110"/>
          </a:xfrm>
          <a:prstGeom prst="straightConnector1">
            <a:avLst/>
          </a:prstGeom>
          <a:noFill/>
          <a:ln cap="flat" cmpd="sng" w="9525">
            <a:solidFill>
              <a:schemeClr val="accent1"/>
            </a:solidFill>
            <a:prstDash val="solid"/>
            <a:miter lim="800000"/>
            <a:headEnd len="sm" w="sm" type="none"/>
            <a:tailEnd len="sm" w="sm" type="none"/>
          </a:ln>
        </p:spPr>
      </p:cxnSp>
      <p:cxnSp>
        <p:nvCxnSpPr>
          <p:cNvPr id="225" name="Google Shape;225;p17"/>
          <p:cNvCxnSpPr/>
          <p:nvPr/>
        </p:nvCxnSpPr>
        <p:spPr>
          <a:xfrm flipH="1" rot="10800000">
            <a:off x="1672071" y="4376403"/>
            <a:ext cx="8611467" cy="9110"/>
          </a:xfrm>
          <a:prstGeom prst="straightConnector1">
            <a:avLst/>
          </a:prstGeom>
          <a:noFill/>
          <a:ln cap="flat" cmpd="sng" w="9525">
            <a:solidFill>
              <a:schemeClr val="accent1"/>
            </a:solidFill>
            <a:prstDash val="solid"/>
            <a:miter lim="800000"/>
            <a:headEnd len="sm" w="sm" type="none"/>
            <a:tailEnd len="sm" w="sm" type="none"/>
          </a:ln>
        </p:spPr>
      </p:cxnSp>
      <p:sp>
        <p:nvSpPr>
          <p:cNvPr id="226" name="Google Shape;226;p17"/>
          <p:cNvSpPr/>
          <p:nvPr/>
        </p:nvSpPr>
        <p:spPr>
          <a:xfrm rot="10800000">
            <a:off x="3069644" y="4452184"/>
            <a:ext cx="4457700" cy="678007"/>
          </a:xfrm>
          <a:prstGeom prst="curvedDownArrow">
            <a:avLst>
              <a:gd fmla="val 25000" name="adj1"/>
              <a:gd fmla="val 50000" name="adj2"/>
              <a:gd fmla="val 25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7" name="Google Shape;227;p17"/>
          <p:cNvCxnSpPr/>
          <p:nvPr/>
        </p:nvCxnSpPr>
        <p:spPr>
          <a:xfrm flipH="1" rot="10800000">
            <a:off x="1672070" y="3287536"/>
            <a:ext cx="8611467" cy="9110"/>
          </a:xfrm>
          <a:prstGeom prst="straightConnector1">
            <a:avLst/>
          </a:prstGeom>
          <a:noFill/>
          <a:ln cap="flat" cmpd="sng" w="9525">
            <a:solidFill>
              <a:schemeClr val="accent1"/>
            </a:solidFill>
            <a:prstDash val="solid"/>
            <a:miter lim="800000"/>
            <a:headEnd len="sm" w="sm" type="none"/>
            <a:tailEnd len="sm" w="sm" type="none"/>
          </a:ln>
        </p:spPr>
      </p:cxnSp>
      <p:sp>
        <p:nvSpPr>
          <p:cNvPr id="228" name="Google Shape;228;p17"/>
          <p:cNvSpPr txBox="1"/>
          <p:nvPr/>
        </p:nvSpPr>
        <p:spPr>
          <a:xfrm>
            <a:off x="1065274" y="5261719"/>
            <a:ext cx="1007444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Eventually, we will replace Project SDLC with functional components within the project at a high level. In order to highlight time usage and keep the flow looking familiar without setting up Jira predecessors, we will used SDLC and map</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to them to themes.</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18"/>
          <p:cNvPicPr preferRelativeResize="0"/>
          <p:nvPr/>
        </p:nvPicPr>
        <p:blipFill rotWithShape="1">
          <a:blip r:embed="rId3">
            <a:alphaModFix/>
          </a:blip>
          <a:srcRect b="16912" l="23713" r="26593" t="38725"/>
          <a:stretch/>
        </p:blipFill>
        <p:spPr>
          <a:xfrm>
            <a:off x="6089073" y="431222"/>
            <a:ext cx="5264727" cy="3524967"/>
          </a:xfrm>
          <a:prstGeom prst="rect">
            <a:avLst/>
          </a:prstGeom>
          <a:noFill/>
          <a:ln>
            <a:noFill/>
          </a:ln>
        </p:spPr>
      </p:pic>
      <p:sp>
        <p:nvSpPr>
          <p:cNvPr id="234" name="Google Shape;234;p18"/>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The Scrum Team</a:t>
            </a:r>
            <a:endParaRPr/>
          </a:p>
        </p:txBody>
      </p:sp>
      <p:sp>
        <p:nvSpPr>
          <p:cNvPr id="235" name="Google Shape;235;p18"/>
          <p:cNvSpPr txBox="1"/>
          <p:nvPr>
            <p:ph idx="4294967295" type="body"/>
          </p:nvPr>
        </p:nvSpPr>
        <p:spPr>
          <a:xfrm>
            <a:off x="838200" y="1371601"/>
            <a:ext cx="9372600" cy="47545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3200"/>
              <a:buChar char="●"/>
            </a:pPr>
            <a:r>
              <a:rPr lang="en-US" sz="3200"/>
              <a:t>Typically 5-10 people</a:t>
            </a:r>
            <a:endParaRPr/>
          </a:p>
          <a:p>
            <a:pPr indent="-228600" lvl="0" marL="228600" rtl="0" algn="l">
              <a:lnSpc>
                <a:spcPct val="100000"/>
              </a:lnSpc>
              <a:spcBef>
                <a:spcPts val="1000"/>
              </a:spcBef>
              <a:spcAft>
                <a:spcPts val="0"/>
              </a:spcAft>
              <a:buClr>
                <a:schemeClr val="dk1"/>
              </a:buClr>
              <a:buSzPts val="3200"/>
              <a:buChar char="●"/>
            </a:pPr>
            <a:r>
              <a:rPr lang="en-US" sz="3200"/>
              <a:t>Cross-functional (product experts, QA, Developers, DBAs, UI Designers, Testers, etc.)</a:t>
            </a:r>
            <a:endParaRPr/>
          </a:p>
          <a:p>
            <a:pPr indent="-228600" lvl="0" marL="228600" rtl="0" algn="l">
              <a:lnSpc>
                <a:spcPct val="100000"/>
              </a:lnSpc>
              <a:spcBef>
                <a:spcPts val="1000"/>
              </a:spcBef>
              <a:spcAft>
                <a:spcPts val="0"/>
              </a:spcAft>
              <a:buClr>
                <a:schemeClr val="dk1"/>
              </a:buClr>
              <a:buSzPts val="3200"/>
              <a:buChar char="●"/>
            </a:pPr>
            <a:r>
              <a:rPr lang="en-US" sz="3200"/>
              <a:t>Members should be full-time</a:t>
            </a:r>
            <a:endParaRPr/>
          </a:p>
          <a:p>
            <a:pPr indent="-228600" lvl="0" marL="228600" rtl="0" algn="l">
              <a:lnSpc>
                <a:spcPct val="100000"/>
              </a:lnSpc>
              <a:spcBef>
                <a:spcPts val="1000"/>
              </a:spcBef>
              <a:spcAft>
                <a:spcPts val="0"/>
              </a:spcAft>
              <a:buClr>
                <a:schemeClr val="dk1"/>
              </a:buClr>
              <a:buSzPts val="3200"/>
              <a:buChar char="●"/>
            </a:pPr>
            <a:r>
              <a:rPr lang="en-US" sz="3200"/>
              <a:t>Team is self-organizing</a:t>
            </a:r>
            <a:endParaRPr/>
          </a:p>
          <a:p>
            <a:pPr indent="-228600" lvl="0" marL="228600" rtl="0" algn="l">
              <a:lnSpc>
                <a:spcPct val="100000"/>
              </a:lnSpc>
              <a:spcBef>
                <a:spcPts val="1000"/>
              </a:spcBef>
              <a:spcAft>
                <a:spcPts val="0"/>
              </a:spcAft>
              <a:buClr>
                <a:schemeClr val="dk1"/>
              </a:buClr>
              <a:buSzPts val="3200"/>
              <a:buChar char="●"/>
            </a:pPr>
            <a:r>
              <a:rPr lang="en-US" sz="3200"/>
              <a:t>Membership can change only between sprints</a:t>
            </a:r>
            <a:endParaRPr/>
          </a:p>
          <a:p>
            <a:pPr indent="-25400" lvl="0" marL="228600" rtl="0" algn="l">
              <a:lnSpc>
                <a:spcPct val="100000"/>
              </a:lnSpc>
              <a:spcBef>
                <a:spcPts val="1000"/>
              </a:spcBef>
              <a:spcAft>
                <a:spcPts val="0"/>
              </a:spcAft>
              <a:buClr>
                <a:schemeClr val="dk1"/>
              </a:buClr>
              <a:buSzPts val="3200"/>
              <a:buNone/>
            </a:pPr>
            <a:r>
              <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Product Owner</a:t>
            </a:r>
            <a:endParaRPr/>
          </a:p>
        </p:txBody>
      </p:sp>
      <p:sp>
        <p:nvSpPr>
          <p:cNvPr id="241" name="Google Shape;241;p19"/>
          <p:cNvSpPr txBox="1"/>
          <p:nvPr>
            <p:ph idx="4294967295" type="body"/>
          </p:nvPr>
        </p:nvSpPr>
        <p:spPr>
          <a:xfrm>
            <a:off x="838200" y="1014846"/>
            <a:ext cx="9372600" cy="48307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3200"/>
              <a:buChar char="●"/>
            </a:pPr>
            <a:r>
              <a:rPr lang="en-US" sz="3200"/>
              <a:t>Acts like one voice</a:t>
            </a:r>
            <a:endParaRPr/>
          </a:p>
          <a:p>
            <a:pPr indent="-228600" lvl="0" marL="228600" rtl="0" algn="l">
              <a:lnSpc>
                <a:spcPct val="100000"/>
              </a:lnSpc>
              <a:spcBef>
                <a:spcPts val="1000"/>
              </a:spcBef>
              <a:spcAft>
                <a:spcPts val="0"/>
              </a:spcAft>
              <a:buClr>
                <a:schemeClr val="dk1"/>
              </a:buClr>
              <a:buSzPts val="3200"/>
              <a:buChar char="●"/>
            </a:pPr>
            <a:r>
              <a:rPr lang="en-US" sz="3200"/>
              <a:t>Knows what needs to be build </a:t>
            </a:r>
            <a:endParaRPr/>
          </a:p>
          <a:p>
            <a:pPr indent="-228600" lvl="0" marL="228600" rtl="0" algn="l">
              <a:lnSpc>
                <a:spcPct val="100000"/>
              </a:lnSpc>
              <a:spcBef>
                <a:spcPts val="1000"/>
              </a:spcBef>
              <a:spcAft>
                <a:spcPts val="0"/>
              </a:spcAft>
              <a:buClr>
                <a:schemeClr val="dk1"/>
              </a:buClr>
              <a:buSzPts val="3200"/>
              <a:buChar char="●"/>
            </a:pPr>
            <a:r>
              <a:rPr lang="en-US" sz="3200"/>
              <a:t>Desired sequence for feature implementation</a:t>
            </a:r>
            <a:endParaRPr/>
          </a:p>
          <a:p>
            <a:pPr indent="-228600" lvl="0" marL="228600" rtl="0" algn="l">
              <a:lnSpc>
                <a:spcPct val="100000"/>
              </a:lnSpc>
              <a:spcBef>
                <a:spcPts val="1000"/>
              </a:spcBef>
              <a:spcAft>
                <a:spcPts val="0"/>
              </a:spcAft>
              <a:buClr>
                <a:schemeClr val="dk1"/>
              </a:buClr>
              <a:buSzPts val="3200"/>
              <a:buChar char="●"/>
            </a:pPr>
            <a:r>
              <a:rPr lang="en-US" sz="3200"/>
              <a:t>Typically a product manager </a:t>
            </a:r>
            <a:endParaRPr/>
          </a:p>
        </p:txBody>
      </p:sp>
      <p:pic>
        <p:nvPicPr>
          <p:cNvPr id="242" name="Google Shape;242;p19"/>
          <p:cNvPicPr preferRelativeResize="0"/>
          <p:nvPr/>
        </p:nvPicPr>
        <p:blipFill rotWithShape="1">
          <a:blip r:embed="rId3">
            <a:alphaModFix/>
          </a:blip>
          <a:srcRect b="0" l="0" r="0" t="0"/>
          <a:stretch/>
        </p:blipFill>
        <p:spPr>
          <a:xfrm>
            <a:off x="6480464" y="332582"/>
            <a:ext cx="5056909" cy="37926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Agenda</a:t>
            </a:r>
            <a:endParaRPr/>
          </a:p>
        </p:txBody>
      </p:sp>
      <p:sp>
        <p:nvSpPr>
          <p:cNvPr id="100" name="Google Shape;100;p2"/>
          <p:cNvSpPr txBox="1"/>
          <p:nvPr>
            <p:ph idx="1" type="body"/>
          </p:nvPr>
        </p:nvSpPr>
        <p:spPr>
          <a:xfrm>
            <a:off x="838200" y="1363663"/>
            <a:ext cx="577215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What is Agile and its advantages</a:t>
            </a:r>
            <a:endParaRPr/>
          </a:p>
          <a:p>
            <a:pPr indent="-228600" lvl="0" marL="228600" rtl="0" algn="l">
              <a:lnSpc>
                <a:spcPct val="100000"/>
              </a:lnSpc>
              <a:spcBef>
                <a:spcPts val="1000"/>
              </a:spcBef>
              <a:spcAft>
                <a:spcPts val="0"/>
              </a:spcAft>
              <a:buClr>
                <a:schemeClr val="dk1"/>
              </a:buClr>
              <a:buSzPts val="2200"/>
              <a:buChar char="●"/>
            </a:pPr>
            <a:r>
              <a:rPr lang="en-US" strike="sngStrike"/>
              <a:t>Projects</a:t>
            </a:r>
            <a:r>
              <a:rPr lang="en-US"/>
              <a:t> Products</a:t>
            </a:r>
            <a:endParaRPr/>
          </a:p>
          <a:p>
            <a:pPr indent="-228600" lvl="0" marL="228600" rtl="0" algn="l">
              <a:lnSpc>
                <a:spcPct val="100000"/>
              </a:lnSpc>
              <a:spcBef>
                <a:spcPts val="1000"/>
              </a:spcBef>
              <a:spcAft>
                <a:spcPts val="0"/>
              </a:spcAft>
              <a:buClr>
                <a:schemeClr val="dk1"/>
              </a:buClr>
              <a:buSzPts val="2200"/>
              <a:buChar char="●"/>
            </a:pPr>
            <a:r>
              <a:rPr lang="en-US" strike="sngStrike"/>
              <a:t>Requirements</a:t>
            </a:r>
            <a:r>
              <a:rPr lang="en-US"/>
              <a:t> Feature Gathering</a:t>
            </a:r>
            <a:endParaRPr/>
          </a:p>
          <a:p>
            <a:pPr indent="-228600" lvl="0" marL="228600" rtl="0" algn="l">
              <a:lnSpc>
                <a:spcPct val="100000"/>
              </a:lnSpc>
              <a:spcBef>
                <a:spcPts val="1000"/>
              </a:spcBef>
              <a:spcAft>
                <a:spcPts val="0"/>
              </a:spcAft>
              <a:buClr>
                <a:schemeClr val="dk1"/>
              </a:buClr>
              <a:buSzPts val="2200"/>
              <a:buChar char="●"/>
            </a:pPr>
            <a:r>
              <a:rPr lang="en-US"/>
              <a:t>What is Agile Scrum</a:t>
            </a:r>
            <a:endParaRPr/>
          </a:p>
          <a:p>
            <a:pPr indent="-228600" lvl="0" marL="228600" rtl="0" algn="l">
              <a:lnSpc>
                <a:spcPct val="100000"/>
              </a:lnSpc>
              <a:spcBef>
                <a:spcPts val="1000"/>
              </a:spcBef>
              <a:spcAft>
                <a:spcPts val="0"/>
              </a:spcAft>
              <a:buClr>
                <a:schemeClr val="dk1"/>
              </a:buClr>
              <a:buSzPts val="2200"/>
              <a:buChar char="●"/>
            </a:pPr>
            <a:r>
              <a:rPr lang="en-US"/>
              <a:t>Agile Scrum How to (getting started with Agile)</a:t>
            </a:r>
            <a:endParaRPr/>
          </a:p>
          <a:p>
            <a:pPr indent="-228600" lvl="0" marL="228600" rtl="0" algn="l">
              <a:lnSpc>
                <a:spcPct val="100000"/>
              </a:lnSpc>
              <a:spcBef>
                <a:spcPts val="1000"/>
              </a:spcBef>
              <a:spcAft>
                <a:spcPts val="0"/>
              </a:spcAft>
              <a:buClr>
                <a:schemeClr val="dk1"/>
              </a:buClr>
              <a:buSzPts val="2200"/>
              <a:buChar char="●"/>
            </a:pPr>
            <a:r>
              <a:rPr lang="en-US"/>
              <a:t>What is Agile Kanban</a:t>
            </a:r>
            <a:endParaRPr/>
          </a:p>
          <a:p>
            <a:pPr indent="-228600" lvl="0" marL="228600" rtl="0" algn="l">
              <a:lnSpc>
                <a:spcPct val="100000"/>
              </a:lnSpc>
              <a:spcBef>
                <a:spcPts val="1000"/>
              </a:spcBef>
              <a:spcAft>
                <a:spcPts val="0"/>
              </a:spcAft>
              <a:buClr>
                <a:schemeClr val="dk1"/>
              </a:buClr>
              <a:buSzPts val="2200"/>
              <a:buChar char="●"/>
            </a:pPr>
            <a:r>
              <a:rPr lang="en-US"/>
              <a:t>Scalable Agile Framework (SAFe)</a:t>
            </a:r>
            <a:endParaRPr/>
          </a:p>
          <a:p>
            <a:pPr indent="-88900" lvl="0" marL="228600" rtl="0" algn="l">
              <a:lnSpc>
                <a:spcPct val="100000"/>
              </a:lnSpc>
              <a:spcBef>
                <a:spcPts val="1000"/>
              </a:spcBef>
              <a:spcAft>
                <a:spcPts val="0"/>
              </a:spcAft>
              <a:buClr>
                <a:schemeClr val="dk1"/>
              </a:buClr>
              <a:buSzPts val="2200"/>
              <a:buNone/>
            </a:pPr>
            <a:r>
              <a:t/>
            </a:r>
            <a:endParaRPr/>
          </a:p>
        </p:txBody>
      </p:sp>
      <p:pic>
        <p:nvPicPr>
          <p:cNvPr id="101" name="Google Shape;101;p2"/>
          <p:cNvPicPr preferRelativeResize="0"/>
          <p:nvPr/>
        </p:nvPicPr>
        <p:blipFill rotWithShape="1">
          <a:blip r:embed="rId3">
            <a:alphaModFix/>
          </a:blip>
          <a:srcRect b="0" l="0" r="0" t="0"/>
          <a:stretch/>
        </p:blipFill>
        <p:spPr>
          <a:xfrm rot="5400000">
            <a:off x="5753100" y="857250"/>
            <a:ext cx="6858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Scrum Master</a:t>
            </a:r>
            <a:endParaRPr/>
          </a:p>
        </p:txBody>
      </p:sp>
      <p:sp>
        <p:nvSpPr>
          <p:cNvPr id="248" name="Google Shape;248;p20"/>
          <p:cNvSpPr txBox="1"/>
          <p:nvPr>
            <p:ph idx="4294967295" type="body"/>
          </p:nvPr>
        </p:nvSpPr>
        <p:spPr>
          <a:xfrm>
            <a:off x="838200" y="1295401"/>
            <a:ext cx="9372600" cy="48307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3200"/>
              <a:buChar char="●"/>
            </a:pPr>
            <a:r>
              <a:rPr lang="en-US" sz="3200"/>
              <a:t>Represents management to the project</a:t>
            </a:r>
            <a:endParaRPr/>
          </a:p>
          <a:p>
            <a:pPr indent="-228600" lvl="0" marL="228600" rtl="0" algn="l">
              <a:lnSpc>
                <a:spcPct val="100000"/>
              </a:lnSpc>
              <a:spcBef>
                <a:spcPts val="1000"/>
              </a:spcBef>
              <a:spcAft>
                <a:spcPts val="0"/>
              </a:spcAft>
              <a:buClr>
                <a:schemeClr val="dk1"/>
              </a:buClr>
              <a:buSzPts val="3200"/>
              <a:buChar char="●"/>
            </a:pPr>
            <a:r>
              <a:rPr lang="en-US" sz="3200"/>
              <a:t>Typically filled by a Project Manager or Team Leader</a:t>
            </a:r>
            <a:endParaRPr/>
          </a:p>
          <a:p>
            <a:pPr indent="-228600" lvl="0" marL="228600" rtl="0" algn="l">
              <a:lnSpc>
                <a:spcPct val="100000"/>
              </a:lnSpc>
              <a:spcBef>
                <a:spcPts val="1000"/>
              </a:spcBef>
              <a:spcAft>
                <a:spcPts val="0"/>
              </a:spcAft>
              <a:buClr>
                <a:schemeClr val="dk1"/>
              </a:buClr>
              <a:buSzPts val="3200"/>
              <a:buChar char="●"/>
            </a:pPr>
            <a:r>
              <a:rPr lang="en-US" sz="3200"/>
              <a:t>Responsible for enacting scrum values and practices</a:t>
            </a:r>
            <a:endParaRPr/>
          </a:p>
          <a:p>
            <a:pPr indent="-228600" lvl="0" marL="228600" rtl="0" algn="l">
              <a:lnSpc>
                <a:spcPct val="100000"/>
              </a:lnSpc>
              <a:spcBef>
                <a:spcPts val="1000"/>
              </a:spcBef>
              <a:spcAft>
                <a:spcPts val="0"/>
              </a:spcAft>
              <a:buClr>
                <a:schemeClr val="dk1"/>
              </a:buClr>
              <a:buSzPts val="3200"/>
              <a:buChar char="●"/>
            </a:pPr>
            <a:r>
              <a:rPr lang="en-US" sz="3200"/>
              <a:t>Main job is to remove impediments</a:t>
            </a:r>
            <a:endParaRPr/>
          </a:p>
          <a:p>
            <a:pPr indent="-25400" lvl="0" marL="228600" rtl="0" algn="l">
              <a:lnSpc>
                <a:spcPct val="100000"/>
              </a:lnSpc>
              <a:spcBef>
                <a:spcPts val="1000"/>
              </a:spcBef>
              <a:spcAft>
                <a:spcPts val="0"/>
              </a:spcAft>
              <a:buClr>
                <a:schemeClr val="dk1"/>
              </a:buClr>
              <a:buSzPts val="3200"/>
              <a:buNone/>
            </a:pPr>
            <a:r>
              <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823535" y="1378889"/>
            <a:ext cx="10087111" cy="261302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US"/>
              <a:t>Agile Scrum How to</a:t>
            </a:r>
            <a:endParaRPr/>
          </a:p>
        </p:txBody>
      </p:sp>
      <p:sp>
        <p:nvSpPr>
          <p:cNvPr id="254" name="Google Shape;254;p21"/>
          <p:cNvSpPr txBox="1"/>
          <p:nvPr>
            <p:ph idx="1" type="body"/>
          </p:nvPr>
        </p:nvSpPr>
        <p:spPr>
          <a:xfrm>
            <a:off x="1823535" y="4258614"/>
            <a:ext cx="10087111" cy="60060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None/>
            </a:pPr>
            <a:r>
              <a:t/>
            </a:r>
            <a:endParaRPr/>
          </a:p>
        </p:txBody>
      </p:sp>
      <p:sp>
        <p:nvSpPr>
          <p:cNvPr id="255" name="Google Shape;255;p21"/>
          <p:cNvSpPr txBox="1"/>
          <p:nvPr>
            <p:ph idx="10" type="dt"/>
          </p:nvPr>
        </p:nvSpPr>
        <p:spPr>
          <a:xfrm>
            <a:off x="11845925" y="6570663"/>
            <a:ext cx="346075" cy="287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7/3/2018</a:t>
            </a:r>
            <a:endParaRPr sz="1800">
              <a:solidFill>
                <a:schemeClr val="dk1"/>
              </a:solidFill>
              <a:latin typeface="Calibri"/>
              <a:ea typeface="Calibri"/>
              <a:cs typeface="Calibri"/>
              <a:sym typeface="Calibri"/>
            </a:endParaRPr>
          </a:p>
        </p:txBody>
      </p:sp>
      <p:sp>
        <p:nvSpPr>
          <p:cNvPr id="256" name="Google Shape;256;p21"/>
          <p:cNvSpPr txBox="1"/>
          <p:nvPr>
            <p:ph idx="4294967295" type="sldNum"/>
          </p:nvPr>
        </p:nvSpPr>
        <p:spPr>
          <a:xfrm>
            <a:off x="0" y="5748338"/>
            <a:ext cx="457200" cy="2889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57" name="Google Shape;257;p21"/>
          <p:cNvPicPr preferRelativeResize="0"/>
          <p:nvPr/>
        </p:nvPicPr>
        <p:blipFill rotWithShape="1">
          <a:blip r:embed="rId3">
            <a:alphaModFix/>
          </a:blip>
          <a:srcRect b="20785" l="0" r="0" t="27066"/>
          <a:stretch/>
        </p:blipFill>
        <p:spPr>
          <a:xfrm>
            <a:off x="4868409" y="4075259"/>
            <a:ext cx="6287964" cy="2459325"/>
          </a:xfrm>
          <a:prstGeom prst="rect">
            <a:avLst/>
          </a:prstGeom>
          <a:noFill/>
          <a:ln>
            <a:noFill/>
          </a:ln>
        </p:spPr>
      </p:pic>
      <p:pic>
        <p:nvPicPr>
          <p:cNvPr id="258" name="Google Shape;258;p21"/>
          <p:cNvPicPr preferRelativeResize="0"/>
          <p:nvPr/>
        </p:nvPicPr>
        <p:blipFill rotWithShape="1">
          <a:blip r:embed="rId4">
            <a:alphaModFix/>
          </a:blip>
          <a:srcRect b="0" l="0" r="0" t="0"/>
          <a:stretch/>
        </p:blipFill>
        <p:spPr>
          <a:xfrm>
            <a:off x="381000" y="333736"/>
            <a:ext cx="3723409" cy="27925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Going Agile</a:t>
            </a:r>
            <a:endParaRPr/>
          </a:p>
        </p:txBody>
      </p:sp>
      <p:sp>
        <p:nvSpPr>
          <p:cNvPr id="265" name="Google Shape;265;p22"/>
          <p:cNvSpPr txBox="1"/>
          <p:nvPr>
            <p:ph idx="4294967295" type="body"/>
          </p:nvPr>
        </p:nvSpPr>
        <p:spPr>
          <a:xfrm>
            <a:off x="966355" y="1143001"/>
            <a:ext cx="10016836" cy="401359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US" sz="2800"/>
              <a:t>Create a Product Backlog of what you know needs to be accomplished. </a:t>
            </a:r>
            <a:endParaRPr/>
          </a:p>
          <a:p>
            <a:pPr indent="-228600" lvl="1" marL="685800" rtl="0" algn="l">
              <a:lnSpc>
                <a:spcPct val="100000"/>
              </a:lnSpc>
              <a:spcBef>
                <a:spcPts val="1000"/>
              </a:spcBef>
              <a:spcAft>
                <a:spcPts val="0"/>
              </a:spcAft>
              <a:buClr>
                <a:schemeClr val="dk1"/>
              </a:buClr>
              <a:buSzPts val="2400"/>
              <a:buChar char="○"/>
            </a:pPr>
            <a:r>
              <a:rPr lang="en-US" sz="2400"/>
              <a:t>How well do you know what needs to be accomplished?</a:t>
            </a:r>
            <a:endParaRPr/>
          </a:p>
          <a:p>
            <a:pPr indent="-228600" lvl="1" marL="685800" rtl="0" algn="l">
              <a:lnSpc>
                <a:spcPct val="100000"/>
              </a:lnSpc>
              <a:spcBef>
                <a:spcPts val="1000"/>
              </a:spcBef>
              <a:spcAft>
                <a:spcPts val="0"/>
              </a:spcAft>
              <a:buClr>
                <a:schemeClr val="dk1"/>
              </a:buClr>
              <a:buSzPts val="2400"/>
              <a:buChar char="○"/>
            </a:pPr>
            <a:r>
              <a:rPr lang="en-US" sz="2400"/>
              <a:t>What documentation is in place and what is needed?</a:t>
            </a:r>
            <a:endParaRPr/>
          </a:p>
          <a:p>
            <a:pPr indent="-228600" lvl="1" marL="685800" rtl="0" algn="l">
              <a:lnSpc>
                <a:spcPct val="100000"/>
              </a:lnSpc>
              <a:spcBef>
                <a:spcPts val="1000"/>
              </a:spcBef>
              <a:spcAft>
                <a:spcPts val="0"/>
              </a:spcAft>
              <a:buClr>
                <a:schemeClr val="dk1"/>
              </a:buClr>
              <a:buSzPts val="2400"/>
              <a:buChar char="○"/>
            </a:pPr>
            <a:r>
              <a:rPr lang="en-US" sz="2400"/>
              <a:t>Have user stories been broken down or still high level</a:t>
            </a:r>
            <a:endParaRPr/>
          </a:p>
          <a:p>
            <a:pPr indent="-228600" lvl="1" marL="685800" rtl="0" algn="l">
              <a:lnSpc>
                <a:spcPct val="100000"/>
              </a:lnSpc>
              <a:spcBef>
                <a:spcPts val="1000"/>
              </a:spcBef>
              <a:spcAft>
                <a:spcPts val="0"/>
              </a:spcAft>
              <a:buClr>
                <a:schemeClr val="dk1"/>
              </a:buClr>
              <a:buSzPts val="2400"/>
              <a:buChar char="○"/>
            </a:pPr>
            <a:r>
              <a:rPr lang="en-US" sz="2400"/>
              <a:t>What estimation can be accomplished for each item in the backlog.</a:t>
            </a:r>
            <a:endParaRPr/>
          </a:p>
          <a:p>
            <a:pPr indent="-228600" lvl="0" marL="228600" rtl="0" algn="l">
              <a:lnSpc>
                <a:spcPct val="100000"/>
              </a:lnSpc>
              <a:spcBef>
                <a:spcPts val="1000"/>
              </a:spcBef>
              <a:spcAft>
                <a:spcPts val="0"/>
              </a:spcAft>
              <a:buClr>
                <a:schemeClr val="dk1"/>
              </a:buClr>
              <a:buSzPts val="2800"/>
              <a:buChar char="●"/>
            </a:pPr>
            <a:r>
              <a:rPr lang="en-US" sz="2800"/>
              <a:t>Form a Scrum Team</a:t>
            </a:r>
            <a:endParaRPr/>
          </a:p>
          <a:p>
            <a:pPr indent="-228600" lvl="1" marL="685800" rtl="0" algn="l">
              <a:lnSpc>
                <a:spcPct val="100000"/>
              </a:lnSpc>
              <a:spcBef>
                <a:spcPts val="1000"/>
              </a:spcBef>
              <a:spcAft>
                <a:spcPts val="0"/>
              </a:spcAft>
              <a:buClr>
                <a:schemeClr val="dk1"/>
              </a:buClr>
              <a:buSzPts val="2400"/>
              <a:buChar char="○"/>
            </a:pPr>
            <a:r>
              <a:rPr lang="en-US" sz="2400"/>
              <a:t>A fully dedicated team with the sole purpose is to complete a set of work.</a:t>
            </a:r>
            <a:endParaRPr/>
          </a:p>
          <a:p>
            <a:pPr indent="-228600" lvl="1" marL="685800" rtl="0" algn="l">
              <a:lnSpc>
                <a:spcPct val="100000"/>
              </a:lnSpc>
              <a:spcBef>
                <a:spcPts val="1000"/>
              </a:spcBef>
              <a:spcAft>
                <a:spcPts val="0"/>
              </a:spcAft>
              <a:buClr>
                <a:schemeClr val="dk1"/>
              </a:buClr>
              <a:buSzPts val="2400"/>
              <a:buChar char="○"/>
            </a:pPr>
            <a:r>
              <a:rPr lang="en-US" sz="2400"/>
              <a:t>Great developers/engineers who can accomplish the effort.</a:t>
            </a:r>
            <a:endParaRPr/>
          </a:p>
          <a:p>
            <a:pPr indent="-228600" lvl="1" marL="685800" rtl="0" algn="l">
              <a:lnSpc>
                <a:spcPct val="100000"/>
              </a:lnSpc>
              <a:spcBef>
                <a:spcPts val="1000"/>
              </a:spcBef>
              <a:spcAft>
                <a:spcPts val="0"/>
              </a:spcAft>
              <a:buClr>
                <a:schemeClr val="dk1"/>
              </a:buClr>
              <a:buSzPts val="2400"/>
              <a:buChar char="○"/>
            </a:pPr>
            <a:r>
              <a:rPr lang="en-US" sz="2400"/>
              <a:t>The best testers you can find to debug is thoroughly. </a:t>
            </a:r>
            <a:endParaRPr/>
          </a:p>
        </p:txBody>
      </p:sp>
      <p:sp>
        <p:nvSpPr>
          <p:cNvPr id="266" name="Google Shape;266;p22"/>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Going Agile</a:t>
            </a:r>
            <a:endParaRPr/>
          </a:p>
        </p:txBody>
      </p:sp>
      <p:sp>
        <p:nvSpPr>
          <p:cNvPr id="272" name="Google Shape;272;p23"/>
          <p:cNvSpPr txBox="1"/>
          <p:nvPr>
            <p:ph idx="4294967295" type="body"/>
          </p:nvPr>
        </p:nvSpPr>
        <p:spPr>
          <a:xfrm>
            <a:off x="838201" y="1201738"/>
            <a:ext cx="6747164" cy="393739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Project budget will consist of the team budget, consultant cost, overhead, hardware, and software cost.</a:t>
            </a:r>
            <a:endParaRPr/>
          </a:p>
          <a:p>
            <a:pPr indent="-228600" lvl="0" marL="228600" rtl="0" algn="l">
              <a:lnSpc>
                <a:spcPct val="100000"/>
              </a:lnSpc>
              <a:spcBef>
                <a:spcPts val="1000"/>
              </a:spcBef>
              <a:spcAft>
                <a:spcPts val="0"/>
              </a:spcAft>
              <a:buClr>
                <a:schemeClr val="dk1"/>
              </a:buClr>
              <a:buSzPts val="2200"/>
              <a:buChar char="●"/>
            </a:pPr>
            <a:r>
              <a:rPr lang="en-US"/>
              <a:t>A completion date – based on the backlog of items for this release, what is a date to accomplish the effort?  </a:t>
            </a:r>
            <a:endParaRPr/>
          </a:p>
          <a:p>
            <a:pPr indent="-228600" lvl="0" marL="228600" rtl="0" algn="l">
              <a:lnSpc>
                <a:spcPct val="100000"/>
              </a:lnSpc>
              <a:spcBef>
                <a:spcPts val="1000"/>
              </a:spcBef>
              <a:spcAft>
                <a:spcPts val="0"/>
              </a:spcAft>
              <a:buClr>
                <a:schemeClr val="dk1"/>
              </a:buClr>
              <a:buSzPts val="2200"/>
              <a:buChar char="●"/>
            </a:pPr>
            <a:r>
              <a:rPr lang="en-US"/>
              <a:t>Put the tools in place </a:t>
            </a:r>
            <a:endParaRPr/>
          </a:p>
          <a:p>
            <a:pPr indent="-228600" lvl="1" marL="685800" rtl="0" algn="l">
              <a:lnSpc>
                <a:spcPct val="100000"/>
              </a:lnSpc>
              <a:spcBef>
                <a:spcPts val="1000"/>
              </a:spcBef>
              <a:spcAft>
                <a:spcPts val="0"/>
              </a:spcAft>
              <a:buClr>
                <a:schemeClr val="dk1"/>
              </a:buClr>
              <a:buSzPts val="2200"/>
              <a:buChar char="○"/>
            </a:pPr>
            <a:r>
              <a:rPr lang="en-US"/>
              <a:t>Project site for project artifacts, Jira site for tracking efforts and issues.</a:t>
            </a:r>
            <a:endParaRPr/>
          </a:p>
          <a:p>
            <a:pPr indent="-228600" lvl="1" marL="685800" rtl="0" algn="l">
              <a:lnSpc>
                <a:spcPct val="100000"/>
              </a:lnSpc>
              <a:spcBef>
                <a:spcPts val="1000"/>
              </a:spcBef>
              <a:spcAft>
                <a:spcPts val="0"/>
              </a:spcAft>
              <a:buClr>
                <a:schemeClr val="dk1"/>
              </a:buClr>
              <a:buSzPts val="2200"/>
              <a:buChar char="○"/>
            </a:pPr>
            <a:r>
              <a:rPr lang="en-US"/>
              <a:t>GitHub, Confluence, IDE, etc</a:t>
            </a:r>
            <a:endParaRPr/>
          </a:p>
        </p:txBody>
      </p:sp>
      <p:sp>
        <p:nvSpPr>
          <p:cNvPr id="273" name="Google Shape;273;p23"/>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74" name="Google Shape;274;p23"/>
          <p:cNvPicPr preferRelativeResize="0"/>
          <p:nvPr/>
        </p:nvPicPr>
        <p:blipFill rotWithShape="1">
          <a:blip r:embed="rId3">
            <a:alphaModFix/>
          </a:blip>
          <a:srcRect b="0" l="0" r="0" t="0"/>
          <a:stretch/>
        </p:blipFill>
        <p:spPr>
          <a:xfrm>
            <a:off x="7585365" y="3571875"/>
            <a:ext cx="3661064" cy="2745798"/>
          </a:xfrm>
          <a:prstGeom prst="rect">
            <a:avLst/>
          </a:prstGeom>
          <a:noFill/>
          <a:ln>
            <a:noFill/>
          </a:ln>
        </p:spPr>
      </p:pic>
      <p:pic>
        <p:nvPicPr>
          <p:cNvPr id="275" name="Google Shape;275;p23"/>
          <p:cNvPicPr preferRelativeResize="0"/>
          <p:nvPr/>
        </p:nvPicPr>
        <p:blipFill rotWithShape="1">
          <a:blip r:embed="rId4">
            <a:alphaModFix/>
          </a:blip>
          <a:srcRect b="287" l="22340" r="-30484" t="-1541"/>
          <a:stretch/>
        </p:blipFill>
        <p:spPr>
          <a:xfrm rot="5400000">
            <a:off x="7051964" y="712788"/>
            <a:ext cx="4727864" cy="36610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Agile Project Charter</a:t>
            </a:r>
            <a:endParaRPr/>
          </a:p>
        </p:txBody>
      </p:sp>
      <p:sp>
        <p:nvSpPr>
          <p:cNvPr id="282" name="Google Shape;282;p24"/>
          <p:cNvSpPr txBox="1"/>
          <p:nvPr>
            <p:ph idx="1" type="body"/>
          </p:nvPr>
        </p:nvSpPr>
        <p:spPr>
          <a:xfrm>
            <a:off x="838200" y="1363662"/>
            <a:ext cx="4876800" cy="492283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Basic information about the product </a:t>
            </a:r>
            <a:endParaRPr/>
          </a:p>
          <a:p>
            <a:pPr indent="-228600" lvl="1" marL="685800" rtl="0" algn="l">
              <a:lnSpc>
                <a:spcPct val="100000"/>
              </a:lnSpc>
              <a:spcBef>
                <a:spcPts val="1000"/>
              </a:spcBef>
              <a:spcAft>
                <a:spcPts val="0"/>
              </a:spcAft>
              <a:buClr>
                <a:schemeClr val="dk1"/>
              </a:buClr>
              <a:buSzPts val="2200"/>
              <a:buChar char="○"/>
            </a:pPr>
            <a:r>
              <a:rPr lang="en-US"/>
              <a:t>Name, product site (SharePoint), Jira site, start date, and estimated deliver date or due date</a:t>
            </a:r>
            <a:endParaRPr/>
          </a:p>
          <a:p>
            <a:pPr indent="-228600" lvl="0" marL="228600" rtl="0" algn="l">
              <a:lnSpc>
                <a:spcPct val="100000"/>
              </a:lnSpc>
              <a:spcBef>
                <a:spcPts val="1000"/>
              </a:spcBef>
              <a:spcAft>
                <a:spcPts val="0"/>
              </a:spcAft>
              <a:buClr>
                <a:schemeClr val="dk1"/>
              </a:buClr>
              <a:buSzPts val="2200"/>
              <a:buChar char="●"/>
            </a:pPr>
            <a:r>
              <a:rPr lang="en-US"/>
              <a:t>Key People</a:t>
            </a:r>
            <a:endParaRPr/>
          </a:p>
          <a:p>
            <a:pPr indent="-228600" lvl="1" marL="685800" rtl="0" algn="l">
              <a:lnSpc>
                <a:spcPct val="100000"/>
              </a:lnSpc>
              <a:spcBef>
                <a:spcPts val="1000"/>
              </a:spcBef>
              <a:spcAft>
                <a:spcPts val="0"/>
              </a:spcAft>
              <a:buClr>
                <a:schemeClr val="dk1"/>
              </a:buClr>
              <a:buSzPts val="2200"/>
              <a:buChar char="○"/>
            </a:pPr>
            <a:r>
              <a:rPr lang="en-US"/>
              <a:t>Champion, Sponsor, Key Stakeholders, Key Subject Matter Experts</a:t>
            </a:r>
            <a:endParaRPr/>
          </a:p>
        </p:txBody>
      </p:sp>
      <p:sp>
        <p:nvSpPr>
          <p:cNvPr id="283" name="Google Shape;283;p24"/>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descr="Agile requirements | Atlassian agile coach" id="284" name="Google Shape;284;p24"/>
          <p:cNvPicPr preferRelativeResize="0"/>
          <p:nvPr/>
        </p:nvPicPr>
        <p:blipFill rotWithShape="1">
          <a:blip r:embed="rId3">
            <a:alphaModFix/>
          </a:blip>
          <a:srcRect b="0" l="0" r="0" t="0"/>
          <a:stretch/>
        </p:blipFill>
        <p:spPr>
          <a:xfrm>
            <a:off x="5688155" y="1363662"/>
            <a:ext cx="6014661" cy="43305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Agile Project Charter</a:t>
            </a:r>
            <a:endParaRPr/>
          </a:p>
        </p:txBody>
      </p:sp>
      <p:sp>
        <p:nvSpPr>
          <p:cNvPr id="291" name="Google Shape;291;p25"/>
          <p:cNvSpPr txBox="1"/>
          <p:nvPr>
            <p:ph idx="1" type="body"/>
          </p:nvPr>
        </p:nvSpPr>
        <p:spPr>
          <a:xfrm>
            <a:off x="838200" y="1363662"/>
            <a:ext cx="10515600" cy="492283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An Agile Charter has three primary components:</a:t>
            </a:r>
            <a:endParaRPr/>
          </a:p>
          <a:p>
            <a:pPr indent="-228600" lvl="1" marL="685800" rtl="0" algn="l">
              <a:lnSpc>
                <a:spcPct val="100000"/>
              </a:lnSpc>
              <a:spcBef>
                <a:spcPts val="1000"/>
              </a:spcBef>
              <a:spcAft>
                <a:spcPts val="0"/>
              </a:spcAft>
              <a:buClr>
                <a:schemeClr val="dk1"/>
              </a:buClr>
              <a:buSzPts val="2200"/>
              <a:buChar char="○"/>
            </a:pPr>
            <a:r>
              <a:rPr b="1" lang="en-US"/>
              <a:t>Vision</a:t>
            </a:r>
            <a:r>
              <a:rPr lang="en-US"/>
              <a:t>: The vision defines the “Why” of the project. This is the higher purpose, or the reason for the project’s existence.</a:t>
            </a:r>
            <a:endParaRPr/>
          </a:p>
          <a:p>
            <a:pPr indent="-228600" lvl="1" marL="685800" rtl="0" algn="l">
              <a:lnSpc>
                <a:spcPct val="100000"/>
              </a:lnSpc>
              <a:spcBef>
                <a:spcPts val="1000"/>
              </a:spcBef>
              <a:spcAft>
                <a:spcPts val="0"/>
              </a:spcAft>
              <a:buClr>
                <a:schemeClr val="dk1"/>
              </a:buClr>
              <a:buSzPts val="2200"/>
              <a:buChar char="○"/>
            </a:pPr>
            <a:r>
              <a:rPr b="1" lang="en-US"/>
              <a:t>Mission</a:t>
            </a:r>
            <a:r>
              <a:rPr lang="en-US"/>
              <a:t>: This is the “What” of the project and it states what will be done in the project to achieve its higher purpose. This should include technical, business, product, and team objectives.</a:t>
            </a:r>
            <a:endParaRPr/>
          </a:p>
          <a:p>
            <a:pPr indent="-228600" lvl="1" marL="685800" rtl="0" algn="l">
              <a:lnSpc>
                <a:spcPct val="100000"/>
              </a:lnSpc>
              <a:spcBef>
                <a:spcPts val="1000"/>
              </a:spcBef>
              <a:spcAft>
                <a:spcPts val="0"/>
              </a:spcAft>
              <a:buClr>
                <a:schemeClr val="dk1"/>
              </a:buClr>
              <a:buSzPts val="2200"/>
              <a:buChar char="○"/>
            </a:pPr>
            <a:r>
              <a:rPr b="1" lang="en-US"/>
              <a:t>Success Criteria</a:t>
            </a:r>
            <a:r>
              <a:rPr lang="en-US"/>
              <a:t>: The success criteria are management tests that describe effects outside of the solution itself.</a:t>
            </a:r>
            <a:endParaRPr/>
          </a:p>
        </p:txBody>
      </p:sp>
      <p:sp>
        <p:nvSpPr>
          <p:cNvPr id="292" name="Google Shape;292;p25"/>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Product Backlog</a:t>
            </a:r>
            <a:endParaRPr/>
          </a:p>
        </p:txBody>
      </p:sp>
      <p:sp>
        <p:nvSpPr>
          <p:cNvPr id="299" name="Google Shape;299;p26"/>
          <p:cNvSpPr txBox="1"/>
          <p:nvPr>
            <p:ph idx="1" type="body"/>
          </p:nvPr>
        </p:nvSpPr>
        <p:spPr>
          <a:xfrm>
            <a:off x="838200" y="1818409"/>
            <a:ext cx="10515600" cy="461356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Roadmap</a:t>
            </a:r>
            <a:endParaRPr/>
          </a:p>
          <a:p>
            <a:pPr indent="-228600" lvl="1" marL="685800" rtl="0" algn="l">
              <a:lnSpc>
                <a:spcPct val="100000"/>
              </a:lnSpc>
              <a:spcBef>
                <a:spcPts val="1000"/>
              </a:spcBef>
              <a:spcAft>
                <a:spcPts val="0"/>
              </a:spcAft>
              <a:buClr>
                <a:schemeClr val="dk1"/>
              </a:buClr>
              <a:buSzPts val="2200"/>
              <a:buChar char="○"/>
            </a:pPr>
            <a:r>
              <a:rPr lang="en-US"/>
              <a:t>Plan of action for how a product or solution will evolve over time. </a:t>
            </a:r>
            <a:endParaRPr/>
          </a:p>
          <a:p>
            <a:pPr indent="-228600" lvl="1" marL="685800" rtl="0" algn="l">
              <a:lnSpc>
                <a:spcPct val="100000"/>
              </a:lnSpc>
              <a:spcBef>
                <a:spcPts val="1000"/>
              </a:spcBef>
              <a:spcAft>
                <a:spcPts val="0"/>
              </a:spcAft>
              <a:buClr>
                <a:schemeClr val="dk1"/>
              </a:buClr>
              <a:buSzPts val="2200"/>
              <a:buChar char="○"/>
            </a:pPr>
            <a:r>
              <a:rPr lang="en-US"/>
              <a:t>Product owners use roadmaps to outline future product capabilities and when new features will be released. </a:t>
            </a:r>
            <a:endParaRPr/>
          </a:p>
          <a:p>
            <a:pPr indent="-228600" lvl="1" marL="685800" rtl="0" algn="l">
              <a:lnSpc>
                <a:spcPct val="100000"/>
              </a:lnSpc>
              <a:spcBef>
                <a:spcPts val="1000"/>
              </a:spcBef>
              <a:spcAft>
                <a:spcPts val="0"/>
              </a:spcAft>
              <a:buClr>
                <a:schemeClr val="dk1"/>
              </a:buClr>
              <a:buSzPts val="2200"/>
              <a:buChar char="○"/>
            </a:pPr>
            <a:r>
              <a:rPr lang="en-US"/>
              <a:t>Needs to be shared with the entire product team so everyone understands the vision and direction.</a:t>
            </a:r>
            <a:endParaRPr/>
          </a:p>
          <a:p>
            <a:pPr indent="-228600" lvl="0" marL="228600" rtl="0" algn="l">
              <a:lnSpc>
                <a:spcPct val="100000"/>
              </a:lnSpc>
              <a:spcBef>
                <a:spcPts val="1000"/>
              </a:spcBef>
              <a:spcAft>
                <a:spcPts val="0"/>
              </a:spcAft>
              <a:buClr>
                <a:schemeClr val="dk1"/>
              </a:buClr>
              <a:buSzPts val="2200"/>
              <a:buChar char="●"/>
            </a:pPr>
            <a:r>
              <a:rPr lang="en-US"/>
              <a:t>Requirements</a:t>
            </a:r>
            <a:endParaRPr/>
          </a:p>
          <a:p>
            <a:pPr indent="-88900" lvl="0" marL="228600" rtl="0" algn="l">
              <a:lnSpc>
                <a:spcPct val="100000"/>
              </a:lnSpc>
              <a:spcBef>
                <a:spcPts val="1000"/>
              </a:spcBef>
              <a:spcAft>
                <a:spcPts val="0"/>
              </a:spcAft>
              <a:buClr>
                <a:schemeClr val="dk1"/>
              </a:buClr>
              <a:buSzPts val="2200"/>
              <a:buNone/>
            </a:pPr>
            <a:r>
              <a:t/>
            </a:r>
            <a:endParaRPr/>
          </a:p>
        </p:txBody>
      </p:sp>
      <p:sp>
        <p:nvSpPr>
          <p:cNvPr id="300" name="Google Shape;300;p26"/>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01" name="Google Shape;301;p26"/>
          <p:cNvPicPr preferRelativeResize="0"/>
          <p:nvPr/>
        </p:nvPicPr>
        <p:blipFill rotWithShape="1">
          <a:blip r:embed="rId3">
            <a:alphaModFix/>
          </a:blip>
          <a:srcRect b="0" l="0" r="0" t="0"/>
          <a:stretch/>
        </p:blipFill>
        <p:spPr>
          <a:xfrm>
            <a:off x="5179158" y="238125"/>
            <a:ext cx="6667501" cy="2089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07" name="Google Shape;307;p27"/>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08" name="Google Shape;308;p27"/>
          <p:cNvPicPr preferRelativeResize="0"/>
          <p:nvPr/>
        </p:nvPicPr>
        <p:blipFill rotWithShape="1">
          <a:blip r:embed="rId3">
            <a:alphaModFix/>
          </a:blip>
          <a:srcRect b="0" l="0" r="0" t="0"/>
          <a:stretch/>
        </p:blipFill>
        <p:spPr>
          <a:xfrm>
            <a:off x="1406238" y="1363663"/>
            <a:ext cx="8537864" cy="48808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4" name="Google Shape;314;p28"/>
          <p:cNvSpPr txBox="1"/>
          <p:nvPr>
            <p:ph idx="4294967295" type="sldNum"/>
          </p:nvPr>
        </p:nvSpPr>
        <p:spPr>
          <a:xfrm>
            <a:off x="3352800" y="5748454"/>
            <a:ext cx="457200" cy="2889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5" name="Google Shape;315;p28"/>
          <p:cNvSpPr txBox="1"/>
          <p:nvPr>
            <p:ph type="title"/>
          </p:nvPr>
        </p:nvSpPr>
        <p:spPr>
          <a:xfrm>
            <a:off x="1981200" y="381000"/>
            <a:ext cx="8229600" cy="6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Product Backlog Example</a:t>
            </a:r>
            <a:endParaRPr/>
          </a:p>
        </p:txBody>
      </p:sp>
      <p:sp>
        <p:nvSpPr>
          <p:cNvPr id="316" name="Google Shape;316;p28"/>
          <p:cNvSpPr txBox="1"/>
          <p:nvPr>
            <p:ph idx="4294967295" type="body"/>
          </p:nvPr>
        </p:nvSpPr>
        <p:spPr>
          <a:xfrm>
            <a:off x="1981200" y="1524000"/>
            <a:ext cx="8229600" cy="3810000"/>
          </a:xfrm>
          <a:prstGeom prst="rect">
            <a:avLst/>
          </a:prstGeom>
          <a:noFill/>
          <a:ln>
            <a:noFill/>
          </a:ln>
        </p:spPr>
        <p:txBody>
          <a:bodyPr anchorCtr="0" anchor="t" bIns="45700" lIns="91425" spcFirstLastPara="1" rIns="91425" wrap="square" tIns="45700">
            <a:noAutofit/>
          </a:bodyPr>
          <a:lstStyle/>
          <a:p>
            <a:pPr indent="-88900" lvl="0" marL="228600" rtl="0" algn="l">
              <a:lnSpc>
                <a:spcPct val="100000"/>
              </a:lnSpc>
              <a:spcBef>
                <a:spcPts val="0"/>
              </a:spcBef>
              <a:spcAft>
                <a:spcPts val="0"/>
              </a:spcAft>
              <a:buClr>
                <a:schemeClr val="dk1"/>
              </a:buClr>
              <a:buSzPts val="2200"/>
              <a:buNone/>
            </a:pPr>
            <a:r>
              <a:t/>
            </a:r>
            <a:endParaRPr/>
          </a:p>
        </p:txBody>
      </p:sp>
      <p:graphicFrame>
        <p:nvGraphicFramePr>
          <p:cNvPr id="317" name="Google Shape;317;p28"/>
          <p:cNvGraphicFramePr/>
          <p:nvPr/>
        </p:nvGraphicFramePr>
        <p:xfrm>
          <a:off x="1828801" y="990600"/>
          <a:ext cx="3000000" cy="3000000"/>
        </p:xfrm>
        <a:graphic>
          <a:graphicData uri="http://schemas.openxmlformats.org/drawingml/2006/table">
            <a:tbl>
              <a:tblPr>
                <a:noFill/>
                <a:tableStyleId>{DC35E64F-C628-4181-8CDA-2F66972B1C7F}</a:tableStyleId>
              </a:tblPr>
              <a:tblGrid>
                <a:gridCol w="920200"/>
                <a:gridCol w="4121750"/>
                <a:gridCol w="1423450"/>
                <a:gridCol w="920200"/>
                <a:gridCol w="920200"/>
              </a:tblGrid>
              <a:tr h="361950">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PN/CR#</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Title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Ranking</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Priority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Sprint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390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PN-824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List Score Items Correctly on List of Items in Form Report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1.00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r>
              <a:tr h="108585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CR-160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Support Administration-Independent Flagged-as-Final Conversions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Critical</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2.00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r>
              <a:tr h="36195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CR-27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Reliability Stats  by LIC.</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3.00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r>
              <a:tr h="36195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CR-167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Conversion Status by Admin Report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4.00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r>
              <a:tr h="72390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PN-744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GEN II - IA CLASSICAL - Change Flag Option Values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5.00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390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PN-863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C0C0C"/>
                          </a:solidFill>
                          <a:latin typeface="Calibri"/>
                          <a:ea typeface="Calibri"/>
                          <a:cs typeface="Calibri"/>
                          <a:sym typeface="Calibri"/>
                        </a:rPr>
                        <a:t>Additional IA is generated when constituent admins have different SFCs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8</a:t>
                      </a:r>
                      <a:endParaRPr b="0" i="0" sz="1200" u="none" strike="noStrike">
                        <a:solidFill>
                          <a:srgbClr val="000000"/>
                        </a:solidFill>
                        <a:latin typeface="Calibri"/>
                        <a:ea typeface="Calibri"/>
                        <a:cs typeface="Calibri"/>
                        <a:sym typeface="Calibri"/>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18" name="Google Shape;318;p28"/>
          <p:cNvSpPr txBox="1"/>
          <p:nvPr/>
        </p:nvSpPr>
        <p:spPr>
          <a:xfrm>
            <a:off x="1828800" y="5334000"/>
            <a:ext cx="8382000" cy="9233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Currently in sprint 5, all above items were completed in earlier sprints.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Additional fields: development status, comments,  client  signoff, client notes, estimate of time.</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Backlog</a:t>
            </a:r>
            <a:endParaRPr/>
          </a:p>
        </p:txBody>
      </p:sp>
      <p:sp>
        <p:nvSpPr>
          <p:cNvPr id="324" name="Google Shape;324;p29"/>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u="sng">
                <a:solidFill>
                  <a:schemeClr val="hlink"/>
                </a:solidFill>
                <a:hlinkClick r:id="rId3"/>
              </a:rPr>
              <a:t>https://www.atlassian.com/agile/scrum/backlogs</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4"/>
              </a:rPr>
              <a:t>https://projectresources.cdt.ca.gov/agile/the-agile-project-charter/</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5"/>
              </a:rPr>
              <a:t>https://go.keyedin.com/hubfs/KIP_WEBSITE_ASSETS/KIP_UK_WEBSITE_ASSETS/eBook%20Why%20PPM%20and%20PMOs%20Fail.pdf?hsLang=en-us&amp;t=1528724821319</a:t>
            </a:r>
            <a:endParaRPr/>
          </a:p>
          <a:p>
            <a:pPr indent="-88900" lvl="0" marL="228600" rtl="0" algn="l">
              <a:lnSpc>
                <a:spcPct val="100000"/>
              </a:lnSpc>
              <a:spcBef>
                <a:spcPts val="1000"/>
              </a:spcBef>
              <a:spcAft>
                <a:spcPts val="0"/>
              </a:spcAft>
              <a:buClr>
                <a:schemeClr val="dk1"/>
              </a:buClr>
              <a:buSzPts val="2200"/>
              <a:buNone/>
            </a:pPr>
            <a:r>
              <a:t/>
            </a:r>
            <a:endParaRPr/>
          </a:p>
          <a:p>
            <a:pPr indent="-228600" lvl="0" marL="228600" rtl="0" algn="l">
              <a:lnSpc>
                <a:spcPct val="100000"/>
              </a:lnSpc>
              <a:spcBef>
                <a:spcPts val="1000"/>
              </a:spcBef>
              <a:spcAft>
                <a:spcPts val="0"/>
              </a:spcAft>
              <a:buClr>
                <a:schemeClr val="dk1"/>
              </a:buClr>
              <a:buSzPts val="2200"/>
              <a:buChar char="●"/>
            </a:pPr>
            <a:r>
              <a:rPr lang="en-US"/>
              <a:t>https://www.smartsheet.com/agile-project-management-excel-templates</a:t>
            </a:r>
            <a:endParaRPr/>
          </a:p>
          <a:p>
            <a:pPr indent="-228600" lvl="0" marL="228600" rtl="0" algn="l">
              <a:lnSpc>
                <a:spcPct val="100000"/>
              </a:lnSpc>
              <a:spcBef>
                <a:spcPts val="1000"/>
              </a:spcBef>
              <a:spcAft>
                <a:spcPts val="0"/>
              </a:spcAft>
              <a:buClr>
                <a:schemeClr val="dk1"/>
              </a:buClr>
              <a:buSzPts val="2200"/>
              <a:buChar char="●"/>
            </a:pPr>
            <a:r>
              <a:rPr lang="en-US"/>
              <a:t>  </a:t>
            </a:r>
            <a:endParaRPr/>
          </a:p>
        </p:txBody>
      </p:sp>
      <p:sp>
        <p:nvSpPr>
          <p:cNvPr id="325" name="Google Shape;325;p29"/>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8" name="Google Shape;108;p3"/>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What is Agile?</a:t>
            </a:r>
            <a:endParaRPr/>
          </a:p>
        </p:txBody>
      </p:sp>
      <p:sp>
        <p:nvSpPr>
          <p:cNvPr id="109" name="Google Shape;109;p3"/>
          <p:cNvSpPr txBox="1"/>
          <p:nvPr>
            <p:ph idx="4294967295" type="body"/>
          </p:nvPr>
        </p:nvSpPr>
        <p:spPr>
          <a:xfrm>
            <a:off x="838200" y="1201738"/>
            <a:ext cx="8229600" cy="38100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A project management methodology</a:t>
            </a:r>
            <a:endParaRPr/>
          </a:p>
          <a:p>
            <a:pPr indent="-228600" lvl="0" marL="228600" rtl="0" algn="l">
              <a:lnSpc>
                <a:spcPct val="100000"/>
              </a:lnSpc>
              <a:spcBef>
                <a:spcPts val="1000"/>
              </a:spcBef>
              <a:spcAft>
                <a:spcPts val="0"/>
              </a:spcAft>
              <a:buClr>
                <a:schemeClr val="dk1"/>
              </a:buClr>
              <a:buSzPts val="2200"/>
              <a:buChar char="●"/>
            </a:pPr>
            <a:r>
              <a:rPr lang="en-US"/>
              <a:t>Emphasized close collaboration between the programmer team and business experts (the scrum team)</a:t>
            </a:r>
            <a:endParaRPr/>
          </a:p>
          <a:p>
            <a:pPr indent="-228600" lvl="0" marL="228600" rtl="0" algn="l">
              <a:lnSpc>
                <a:spcPct val="100000"/>
              </a:lnSpc>
              <a:spcBef>
                <a:spcPts val="1000"/>
              </a:spcBef>
              <a:spcAft>
                <a:spcPts val="0"/>
              </a:spcAft>
              <a:buClr>
                <a:schemeClr val="dk1"/>
              </a:buClr>
              <a:buSzPts val="2200"/>
              <a:buChar char="●"/>
            </a:pPr>
            <a:r>
              <a:rPr lang="en-US"/>
              <a:t>High amounts of face-to-face communication</a:t>
            </a:r>
            <a:endParaRPr/>
          </a:p>
          <a:p>
            <a:pPr indent="-228600" lvl="0" marL="228600" rtl="0" algn="l">
              <a:lnSpc>
                <a:spcPct val="100000"/>
              </a:lnSpc>
              <a:spcBef>
                <a:spcPts val="1000"/>
              </a:spcBef>
              <a:spcAft>
                <a:spcPts val="0"/>
              </a:spcAft>
              <a:buClr>
                <a:schemeClr val="dk1"/>
              </a:buClr>
              <a:buSzPts val="2200"/>
              <a:buChar char="●"/>
            </a:pPr>
            <a:r>
              <a:rPr lang="en-US"/>
              <a:t>Strives to get features to market </a:t>
            </a:r>
            <a:endParaRPr/>
          </a:p>
          <a:p>
            <a:pPr indent="-228600" lvl="0" marL="228600" rtl="0" algn="l">
              <a:lnSpc>
                <a:spcPct val="100000"/>
              </a:lnSpc>
              <a:spcBef>
                <a:spcPts val="1000"/>
              </a:spcBef>
              <a:spcAft>
                <a:spcPts val="0"/>
              </a:spcAft>
              <a:buClr>
                <a:schemeClr val="dk1"/>
              </a:buClr>
              <a:buSzPts val="2200"/>
              <a:buChar char="●"/>
            </a:pPr>
            <a:r>
              <a:rPr lang="en-US"/>
              <a:t>Creates high degrees of trust verses contractual agreements</a:t>
            </a:r>
            <a:endParaRPr/>
          </a:p>
          <a:p>
            <a:pPr indent="-228600" lvl="1" marL="685800" rtl="0" algn="l">
              <a:lnSpc>
                <a:spcPct val="100000"/>
              </a:lnSpc>
              <a:spcBef>
                <a:spcPts val="1000"/>
              </a:spcBef>
              <a:spcAft>
                <a:spcPts val="0"/>
              </a:spcAft>
              <a:buClr>
                <a:schemeClr val="dk1"/>
              </a:buClr>
              <a:buSzPts val="2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623455" y="228600"/>
            <a:ext cx="9587345" cy="91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Features</a:t>
            </a:r>
            <a:endParaRPr/>
          </a:p>
        </p:txBody>
      </p:sp>
      <p:grpSp>
        <p:nvGrpSpPr>
          <p:cNvPr id="331" name="Google Shape;331;p30"/>
          <p:cNvGrpSpPr/>
          <p:nvPr/>
        </p:nvGrpSpPr>
        <p:grpSpPr>
          <a:xfrm>
            <a:off x="3192471" y="5736125"/>
            <a:ext cx="6094537" cy="695501"/>
            <a:chOff x="2463" y="249726"/>
            <a:chExt cx="6094537" cy="695501"/>
          </a:xfrm>
        </p:grpSpPr>
        <p:sp>
          <p:nvSpPr>
            <p:cNvPr id="332" name="Google Shape;332;p30"/>
            <p:cNvSpPr/>
            <p:nvPr/>
          </p:nvSpPr>
          <p:spPr>
            <a:xfrm>
              <a:off x="2463" y="249726"/>
              <a:ext cx="1634691" cy="695501"/>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txBox="1"/>
            <p:nvPr/>
          </p:nvSpPr>
          <p:spPr>
            <a:xfrm>
              <a:off x="22834" y="270097"/>
              <a:ext cx="1593949" cy="654759"/>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Release</a:t>
              </a:r>
              <a:endParaRPr sz="2100">
                <a:solidFill>
                  <a:schemeClr val="lt1"/>
                </a:solidFill>
                <a:latin typeface="Calibri"/>
                <a:ea typeface="Calibri"/>
                <a:cs typeface="Calibri"/>
                <a:sym typeface="Calibri"/>
              </a:endParaRPr>
            </a:p>
          </p:txBody>
        </p:sp>
        <p:sp>
          <p:nvSpPr>
            <p:cNvPr id="334" name="Google Shape;334;p30"/>
            <p:cNvSpPr/>
            <p:nvPr/>
          </p:nvSpPr>
          <p:spPr>
            <a:xfrm>
              <a:off x="1637155" y="545094"/>
              <a:ext cx="556400" cy="104765"/>
            </a:xfrm>
            <a:custGeom>
              <a:rect b="b" l="l" r="r" t="t"/>
              <a:pathLst>
                <a:path extrusionOk="0" h="120000" w="120000">
                  <a:moveTo>
                    <a:pt x="0" y="59999"/>
                  </a:moveTo>
                  <a:lnTo>
                    <a:pt x="120000" y="59999"/>
                  </a:lnTo>
                </a:path>
              </a:pathLst>
            </a:custGeom>
            <a:noFill/>
            <a:ln cap="flat" cmpd="sng" w="12700">
              <a:solidFill>
                <a:srgbClr val="487A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txBox="1"/>
            <p:nvPr/>
          </p:nvSpPr>
          <p:spPr>
            <a:xfrm>
              <a:off x="1901446" y="583567"/>
              <a:ext cx="27820" cy="2782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36" name="Google Shape;336;p30"/>
            <p:cNvSpPr/>
            <p:nvPr/>
          </p:nvSpPr>
          <p:spPr>
            <a:xfrm>
              <a:off x="2193556" y="249726"/>
              <a:ext cx="1825940" cy="695501"/>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txBox="1"/>
            <p:nvPr/>
          </p:nvSpPr>
          <p:spPr>
            <a:xfrm>
              <a:off x="2213927" y="270097"/>
              <a:ext cx="1785198" cy="654759"/>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Incremental Release</a:t>
              </a:r>
              <a:endParaRPr sz="2100">
                <a:solidFill>
                  <a:schemeClr val="lt1"/>
                </a:solidFill>
                <a:latin typeface="Calibri"/>
                <a:ea typeface="Calibri"/>
                <a:cs typeface="Calibri"/>
                <a:sym typeface="Calibri"/>
              </a:endParaRPr>
            </a:p>
          </p:txBody>
        </p:sp>
        <p:sp>
          <p:nvSpPr>
            <p:cNvPr id="338" name="Google Shape;338;p30"/>
            <p:cNvSpPr/>
            <p:nvPr/>
          </p:nvSpPr>
          <p:spPr>
            <a:xfrm>
              <a:off x="4019497" y="545094"/>
              <a:ext cx="556400" cy="104765"/>
            </a:xfrm>
            <a:custGeom>
              <a:rect b="b" l="l" r="r" t="t"/>
              <a:pathLst>
                <a:path extrusionOk="0" h="120000" w="120000">
                  <a:moveTo>
                    <a:pt x="0" y="59999"/>
                  </a:moveTo>
                  <a:lnTo>
                    <a:pt x="120000" y="59999"/>
                  </a:lnTo>
                </a:path>
              </a:pathLst>
            </a:custGeom>
            <a:noFill/>
            <a:ln cap="flat" cmpd="sng" w="12700">
              <a:solidFill>
                <a:srgbClr val="528C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txBox="1"/>
            <p:nvPr/>
          </p:nvSpPr>
          <p:spPr>
            <a:xfrm>
              <a:off x="4283788" y="583567"/>
              <a:ext cx="27820" cy="2782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40" name="Google Shape;340;p30"/>
            <p:cNvSpPr/>
            <p:nvPr/>
          </p:nvSpPr>
          <p:spPr>
            <a:xfrm>
              <a:off x="4575898" y="249726"/>
              <a:ext cx="1521102" cy="695501"/>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txBox="1"/>
            <p:nvPr/>
          </p:nvSpPr>
          <p:spPr>
            <a:xfrm>
              <a:off x="4596269" y="270097"/>
              <a:ext cx="1480360" cy="654759"/>
            </a:xfrm>
            <a:prstGeom prst="rect">
              <a:avLst/>
            </a:prstGeom>
            <a:noFill/>
            <a:ln>
              <a:noFill/>
            </a:ln>
          </p:spPr>
          <p:txBody>
            <a:bodyPr anchorCtr="0" anchor="ctr" bIns="13325" lIns="13325" spcFirstLastPara="1" rIns="13325" wrap="square" tIns="13325">
              <a:noAutofit/>
            </a:bodyPr>
            <a:lstStyle/>
            <a:p>
              <a:pPr indent="0" lvl="0" marL="0" marR="0" rtl="0" algn="ctr">
                <a:lnSpc>
                  <a:spcPct val="90000"/>
                </a:lnSpc>
                <a:spcBef>
                  <a:spcPts val="0"/>
                </a:spcBef>
                <a:spcAft>
                  <a:spcPts val="0"/>
                </a:spcAft>
                <a:buNone/>
              </a:pPr>
              <a:r>
                <a:rPr lang="en-US" sz="2100">
                  <a:solidFill>
                    <a:schemeClr val="lt1"/>
                  </a:solidFill>
                  <a:latin typeface="Calibri"/>
                  <a:ea typeface="Calibri"/>
                  <a:cs typeface="Calibri"/>
                  <a:sym typeface="Calibri"/>
                </a:rPr>
                <a:t>Sprint</a:t>
              </a:r>
              <a:endParaRPr sz="2100">
                <a:solidFill>
                  <a:schemeClr val="lt1"/>
                </a:solidFill>
                <a:latin typeface="Calibri"/>
                <a:ea typeface="Calibri"/>
                <a:cs typeface="Calibri"/>
                <a:sym typeface="Calibri"/>
              </a:endParaRPr>
            </a:p>
          </p:txBody>
        </p:sp>
      </p:grpSp>
      <p:grpSp>
        <p:nvGrpSpPr>
          <p:cNvPr id="342" name="Google Shape;342;p30"/>
          <p:cNvGrpSpPr/>
          <p:nvPr/>
        </p:nvGrpSpPr>
        <p:grpSpPr>
          <a:xfrm>
            <a:off x="3204174" y="540329"/>
            <a:ext cx="6088451" cy="5135563"/>
            <a:chOff x="1070574" y="0"/>
            <a:chExt cx="6088451" cy="5135563"/>
          </a:xfrm>
        </p:grpSpPr>
        <p:sp>
          <p:nvSpPr>
            <p:cNvPr id="343" name="Google Shape;343;p30"/>
            <p:cNvSpPr/>
            <p:nvPr/>
          </p:nvSpPr>
          <p:spPr>
            <a:xfrm>
              <a:off x="5332490" y="0"/>
              <a:ext cx="1826535" cy="5135563"/>
            </a:xfrm>
            <a:prstGeom prst="roundRect">
              <a:avLst>
                <a:gd fmla="val 10000" name="adj"/>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txBox="1"/>
            <p:nvPr/>
          </p:nvSpPr>
          <p:spPr>
            <a:xfrm>
              <a:off x="5332490" y="0"/>
              <a:ext cx="1826535" cy="1540668"/>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None/>
              </a:pPr>
              <a:r>
                <a:rPr lang="en-US" sz="3600">
                  <a:solidFill>
                    <a:schemeClr val="dk1"/>
                  </a:solidFill>
                  <a:latin typeface="Calibri"/>
                  <a:ea typeface="Calibri"/>
                  <a:cs typeface="Calibri"/>
                  <a:sym typeface="Calibri"/>
                </a:rPr>
                <a:t>User Story</a:t>
              </a:r>
              <a:endParaRPr sz="3600">
                <a:solidFill>
                  <a:schemeClr val="dk1"/>
                </a:solidFill>
                <a:latin typeface="Calibri"/>
                <a:ea typeface="Calibri"/>
                <a:cs typeface="Calibri"/>
                <a:sym typeface="Calibri"/>
              </a:endParaRPr>
            </a:p>
          </p:txBody>
        </p:sp>
        <p:sp>
          <p:nvSpPr>
            <p:cNvPr id="345" name="Google Shape;345;p30"/>
            <p:cNvSpPr/>
            <p:nvPr/>
          </p:nvSpPr>
          <p:spPr>
            <a:xfrm>
              <a:off x="3201532" y="0"/>
              <a:ext cx="1826535" cy="5135563"/>
            </a:xfrm>
            <a:prstGeom prst="roundRect">
              <a:avLst>
                <a:gd fmla="val 10000" name="adj"/>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txBox="1"/>
            <p:nvPr/>
          </p:nvSpPr>
          <p:spPr>
            <a:xfrm>
              <a:off x="3201532" y="0"/>
              <a:ext cx="1826535" cy="1540668"/>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None/>
              </a:pPr>
              <a:r>
                <a:rPr lang="en-US" sz="3600">
                  <a:solidFill>
                    <a:schemeClr val="dk1"/>
                  </a:solidFill>
                  <a:latin typeface="Calibri"/>
                  <a:ea typeface="Calibri"/>
                  <a:cs typeface="Calibri"/>
                  <a:sym typeface="Calibri"/>
                </a:rPr>
                <a:t>Theme</a:t>
              </a:r>
              <a:endParaRPr sz="3600">
                <a:solidFill>
                  <a:schemeClr val="dk1"/>
                </a:solidFill>
                <a:latin typeface="Calibri"/>
                <a:ea typeface="Calibri"/>
                <a:cs typeface="Calibri"/>
                <a:sym typeface="Calibri"/>
              </a:endParaRPr>
            </a:p>
          </p:txBody>
        </p:sp>
        <p:sp>
          <p:nvSpPr>
            <p:cNvPr id="347" name="Google Shape;347;p30"/>
            <p:cNvSpPr/>
            <p:nvPr/>
          </p:nvSpPr>
          <p:spPr>
            <a:xfrm>
              <a:off x="1070574" y="0"/>
              <a:ext cx="1826535" cy="5135563"/>
            </a:xfrm>
            <a:prstGeom prst="roundRect">
              <a:avLst>
                <a:gd fmla="val 10000" name="adj"/>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txBox="1"/>
            <p:nvPr/>
          </p:nvSpPr>
          <p:spPr>
            <a:xfrm>
              <a:off x="1070574" y="0"/>
              <a:ext cx="1826535" cy="1540668"/>
            </a:xfrm>
            <a:prstGeom prst="rect">
              <a:avLst/>
            </a:prstGeom>
            <a:noFill/>
            <a:ln>
              <a:noFill/>
            </a:ln>
          </p:spPr>
          <p:txBody>
            <a:bodyPr anchorCtr="0" anchor="ctr" bIns="256025" lIns="256025" spcFirstLastPara="1" rIns="256025" wrap="square" tIns="256025">
              <a:noAutofit/>
            </a:bodyPr>
            <a:lstStyle/>
            <a:p>
              <a:pPr indent="0" lvl="0" marL="0" marR="0" rtl="0" algn="ctr">
                <a:lnSpc>
                  <a:spcPct val="90000"/>
                </a:lnSpc>
                <a:spcBef>
                  <a:spcPts val="0"/>
                </a:spcBef>
                <a:spcAft>
                  <a:spcPts val="0"/>
                </a:spcAft>
                <a:buNone/>
              </a:pPr>
              <a:r>
                <a:rPr lang="en-US" sz="3600">
                  <a:solidFill>
                    <a:schemeClr val="dk1"/>
                  </a:solidFill>
                  <a:latin typeface="Calibri"/>
                  <a:ea typeface="Calibri"/>
                  <a:cs typeface="Calibri"/>
                  <a:sym typeface="Calibri"/>
                </a:rPr>
                <a:t>Epic</a:t>
              </a:r>
              <a:endParaRPr sz="3600">
                <a:solidFill>
                  <a:schemeClr val="dk1"/>
                </a:solidFill>
                <a:latin typeface="Calibri"/>
                <a:ea typeface="Calibri"/>
                <a:cs typeface="Calibri"/>
                <a:sym typeface="Calibri"/>
              </a:endParaRPr>
            </a:p>
          </p:txBody>
        </p:sp>
        <p:sp>
          <p:nvSpPr>
            <p:cNvPr id="349" name="Google Shape;349;p30"/>
            <p:cNvSpPr/>
            <p:nvPr/>
          </p:nvSpPr>
          <p:spPr>
            <a:xfrm>
              <a:off x="1222785" y="2417269"/>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txBox="1"/>
            <p:nvPr/>
          </p:nvSpPr>
          <p:spPr>
            <a:xfrm>
              <a:off x="1245076" y="2439560"/>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Frequent Flyer</a:t>
              </a:r>
              <a:endParaRPr sz="1500">
                <a:solidFill>
                  <a:schemeClr val="lt1"/>
                </a:solidFill>
                <a:latin typeface="Calibri"/>
                <a:ea typeface="Calibri"/>
                <a:cs typeface="Calibri"/>
                <a:sym typeface="Calibri"/>
              </a:endParaRPr>
            </a:p>
          </p:txBody>
        </p:sp>
        <p:sp>
          <p:nvSpPr>
            <p:cNvPr id="351" name="Google Shape;351;p30"/>
            <p:cNvSpPr/>
            <p:nvPr/>
          </p:nvSpPr>
          <p:spPr>
            <a:xfrm rot="-3310531">
              <a:off x="2516242" y="2346852"/>
              <a:ext cx="1066158" cy="26674"/>
            </a:xfrm>
            <a:custGeom>
              <a:rect b="b" l="l" r="r" t="t"/>
              <a:pathLst>
                <a:path extrusionOk="0" h="120000" w="120000">
                  <a:moveTo>
                    <a:pt x="0" y="60000"/>
                  </a:moveTo>
                  <a:lnTo>
                    <a:pt x="120000" y="60000"/>
                  </a:lnTo>
                </a:path>
              </a:pathLst>
            </a:custGeom>
            <a:noFill/>
            <a:ln cap="flat" cmpd="sng" w="12700">
              <a:solidFill>
                <a:srgbClr val="487A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txBox="1"/>
            <p:nvPr/>
          </p:nvSpPr>
          <p:spPr>
            <a:xfrm rot="-3310531">
              <a:off x="3022667" y="2333535"/>
              <a:ext cx="53307" cy="53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53" name="Google Shape;353;p30"/>
            <p:cNvSpPr/>
            <p:nvPr/>
          </p:nvSpPr>
          <p:spPr>
            <a:xfrm>
              <a:off x="3353743" y="1542054"/>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txBox="1"/>
            <p:nvPr/>
          </p:nvSpPr>
          <p:spPr>
            <a:xfrm>
              <a:off x="3376034" y="1564345"/>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As a frequent flier, I want to check my account</a:t>
              </a:r>
              <a:endParaRPr sz="1500">
                <a:solidFill>
                  <a:schemeClr val="lt1"/>
                </a:solidFill>
                <a:latin typeface="Calibri"/>
                <a:ea typeface="Calibri"/>
                <a:cs typeface="Calibri"/>
                <a:sym typeface="Calibri"/>
              </a:endParaRPr>
            </a:p>
          </p:txBody>
        </p:sp>
        <p:sp>
          <p:nvSpPr>
            <p:cNvPr id="355" name="Google Shape;355;p30"/>
            <p:cNvSpPr/>
            <p:nvPr/>
          </p:nvSpPr>
          <p:spPr>
            <a:xfrm>
              <a:off x="4875856" y="1909245"/>
              <a:ext cx="608845" cy="26674"/>
            </a:xfrm>
            <a:custGeom>
              <a:rect b="b" l="l" r="r" t="t"/>
              <a:pathLst>
                <a:path extrusionOk="0" h="120000" w="120000">
                  <a:moveTo>
                    <a:pt x="0" y="60000"/>
                  </a:moveTo>
                  <a:lnTo>
                    <a:pt x="120000" y="60000"/>
                  </a:lnTo>
                </a:path>
              </a:pathLst>
            </a:custGeom>
            <a:noFill/>
            <a:ln cap="flat" cmpd="sng" w="12700">
              <a:solidFill>
                <a:srgbClr val="528C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nvSpPr>
          <p:spPr>
            <a:xfrm>
              <a:off x="5165057" y="1907361"/>
              <a:ext cx="30442" cy="3044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57" name="Google Shape;357;p30"/>
            <p:cNvSpPr/>
            <p:nvPr/>
          </p:nvSpPr>
          <p:spPr>
            <a:xfrm>
              <a:off x="5484701" y="1542054"/>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txBox="1"/>
            <p:nvPr/>
          </p:nvSpPr>
          <p:spPr>
            <a:xfrm>
              <a:off x="5506992" y="1564345"/>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As a frequent flier, I want to </a:t>
              </a:r>
              <a:endParaRPr sz="1500">
                <a:solidFill>
                  <a:schemeClr val="lt1"/>
                </a:solidFill>
                <a:latin typeface="Calibri"/>
                <a:ea typeface="Calibri"/>
                <a:cs typeface="Calibri"/>
                <a:sym typeface="Calibri"/>
              </a:endParaRPr>
            </a:p>
          </p:txBody>
        </p:sp>
        <p:sp>
          <p:nvSpPr>
            <p:cNvPr id="359" name="Google Shape;359;p30"/>
            <p:cNvSpPr/>
            <p:nvPr/>
          </p:nvSpPr>
          <p:spPr>
            <a:xfrm rot="3310531">
              <a:off x="2516242" y="3222067"/>
              <a:ext cx="1066158" cy="26674"/>
            </a:xfrm>
            <a:custGeom>
              <a:rect b="b" l="l" r="r" t="t"/>
              <a:pathLst>
                <a:path extrusionOk="0" h="120000" w="120000">
                  <a:moveTo>
                    <a:pt x="0" y="60000"/>
                  </a:moveTo>
                  <a:lnTo>
                    <a:pt x="120000" y="60000"/>
                  </a:lnTo>
                </a:path>
              </a:pathLst>
            </a:custGeom>
            <a:noFill/>
            <a:ln cap="flat" cmpd="sng" w="12700">
              <a:solidFill>
                <a:srgbClr val="487A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txBox="1"/>
            <p:nvPr/>
          </p:nvSpPr>
          <p:spPr>
            <a:xfrm rot="3310531">
              <a:off x="3022667" y="3208750"/>
              <a:ext cx="53307" cy="53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61" name="Google Shape;361;p30"/>
            <p:cNvSpPr/>
            <p:nvPr/>
          </p:nvSpPr>
          <p:spPr>
            <a:xfrm>
              <a:off x="3353743" y="3292483"/>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txBox="1"/>
            <p:nvPr/>
          </p:nvSpPr>
          <p:spPr>
            <a:xfrm>
              <a:off x="3376034" y="3314774"/>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As a frequent flier, I want to book a trip</a:t>
              </a:r>
              <a:endParaRPr sz="1500">
                <a:solidFill>
                  <a:schemeClr val="lt1"/>
                </a:solidFill>
                <a:latin typeface="Calibri"/>
                <a:ea typeface="Calibri"/>
                <a:cs typeface="Calibri"/>
                <a:sym typeface="Calibri"/>
              </a:endParaRPr>
            </a:p>
          </p:txBody>
        </p:sp>
        <p:sp>
          <p:nvSpPr>
            <p:cNvPr id="363" name="Google Shape;363;p30"/>
            <p:cNvSpPr/>
            <p:nvPr/>
          </p:nvSpPr>
          <p:spPr>
            <a:xfrm rot="-3310531">
              <a:off x="4647199" y="3222067"/>
              <a:ext cx="1066158" cy="26674"/>
            </a:xfrm>
            <a:custGeom>
              <a:rect b="b" l="l" r="r" t="t"/>
              <a:pathLst>
                <a:path extrusionOk="0" h="120000" w="120000">
                  <a:moveTo>
                    <a:pt x="0" y="60000"/>
                  </a:moveTo>
                  <a:lnTo>
                    <a:pt x="120000" y="60000"/>
                  </a:lnTo>
                </a:path>
              </a:pathLst>
            </a:custGeom>
            <a:noFill/>
            <a:ln cap="flat" cmpd="sng" w="12700">
              <a:solidFill>
                <a:srgbClr val="528C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txBox="1"/>
            <p:nvPr/>
          </p:nvSpPr>
          <p:spPr>
            <a:xfrm rot="-3310531">
              <a:off x="5153624" y="3208750"/>
              <a:ext cx="53307" cy="53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65" name="Google Shape;365;p30"/>
            <p:cNvSpPr/>
            <p:nvPr/>
          </p:nvSpPr>
          <p:spPr>
            <a:xfrm>
              <a:off x="5484701" y="2417269"/>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txBox="1"/>
            <p:nvPr/>
          </p:nvSpPr>
          <p:spPr>
            <a:xfrm>
              <a:off x="5506992" y="2439560"/>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As a frequent flier, I want to  collect free miles</a:t>
              </a:r>
              <a:endParaRPr sz="1500">
                <a:solidFill>
                  <a:schemeClr val="lt1"/>
                </a:solidFill>
                <a:latin typeface="Calibri"/>
                <a:ea typeface="Calibri"/>
                <a:cs typeface="Calibri"/>
                <a:sym typeface="Calibri"/>
              </a:endParaRPr>
            </a:p>
          </p:txBody>
        </p:sp>
        <p:sp>
          <p:nvSpPr>
            <p:cNvPr id="367" name="Google Shape;367;p30"/>
            <p:cNvSpPr/>
            <p:nvPr/>
          </p:nvSpPr>
          <p:spPr>
            <a:xfrm>
              <a:off x="4875856" y="3659674"/>
              <a:ext cx="610549" cy="26674"/>
            </a:xfrm>
            <a:custGeom>
              <a:rect b="b" l="l" r="r" t="t"/>
              <a:pathLst>
                <a:path extrusionOk="0" h="120000" w="120000">
                  <a:moveTo>
                    <a:pt x="0" y="60000"/>
                  </a:moveTo>
                  <a:lnTo>
                    <a:pt x="120000" y="60000"/>
                  </a:lnTo>
                </a:path>
              </a:pathLst>
            </a:custGeom>
            <a:noFill/>
            <a:ln cap="flat" cmpd="sng" w="12700">
              <a:solidFill>
                <a:srgbClr val="528C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txBox="1"/>
            <p:nvPr/>
          </p:nvSpPr>
          <p:spPr>
            <a:xfrm>
              <a:off x="5165867" y="3657748"/>
              <a:ext cx="30527" cy="3052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69" name="Google Shape;369;p30"/>
            <p:cNvSpPr/>
            <p:nvPr/>
          </p:nvSpPr>
          <p:spPr>
            <a:xfrm>
              <a:off x="5486406" y="3292483"/>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txBox="1"/>
            <p:nvPr/>
          </p:nvSpPr>
          <p:spPr>
            <a:xfrm>
              <a:off x="5508697" y="3314774"/>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As a frequent flier, I want to re-book often trips</a:t>
              </a:r>
              <a:endParaRPr/>
            </a:p>
          </p:txBody>
        </p:sp>
        <p:sp>
          <p:nvSpPr>
            <p:cNvPr id="371" name="Google Shape;371;p30"/>
            <p:cNvSpPr/>
            <p:nvPr/>
          </p:nvSpPr>
          <p:spPr>
            <a:xfrm rot="3310531">
              <a:off x="4647199" y="4097282"/>
              <a:ext cx="1066158" cy="26674"/>
            </a:xfrm>
            <a:custGeom>
              <a:rect b="b" l="l" r="r" t="t"/>
              <a:pathLst>
                <a:path extrusionOk="0" h="120000" w="120000">
                  <a:moveTo>
                    <a:pt x="0" y="60000"/>
                  </a:moveTo>
                  <a:lnTo>
                    <a:pt x="120000" y="60000"/>
                  </a:lnTo>
                </a:path>
              </a:pathLst>
            </a:custGeom>
            <a:noFill/>
            <a:ln cap="flat" cmpd="sng" w="12700">
              <a:solidFill>
                <a:srgbClr val="528C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txBox="1"/>
            <p:nvPr/>
          </p:nvSpPr>
          <p:spPr>
            <a:xfrm rot="3310531">
              <a:off x="5153624" y="4083965"/>
              <a:ext cx="53307" cy="53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None/>
              </a:pPr>
              <a:r>
                <a:t/>
              </a:r>
              <a:endParaRPr sz="500">
                <a:solidFill>
                  <a:schemeClr val="dk1"/>
                </a:solidFill>
                <a:latin typeface="Calibri"/>
                <a:ea typeface="Calibri"/>
                <a:cs typeface="Calibri"/>
                <a:sym typeface="Calibri"/>
              </a:endParaRPr>
            </a:p>
          </p:txBody>
        </p:sp>
        <p:sp>
          <p:nvSpPr>
            <p:cNvPr id="373" name="Google Shape;373;p30"/>
            <p:cNvSpPr/>
            <p:nvPr/>
          </p:nvSpPr>
          <p:spPr>
            <a:xfrm>
              <a:off x="5484701" y="4167698"/>
              <a:ext cx="1522112" cy="761056"/>
            </a:xfrm>
            <a:prstGeom prst="roundRect">
              <a:avLst>
                <a:gd fmla="val 10000"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txBox="1"/>
            <p:nvPr/>
          </p:nvSpPr>
          <p:spPr>
            <a:xfrm>
              <a:off x="5506992" y="4189989"/>
              <a:ext cx="1477530" cy="716474"/>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None/>
              </a:pPr>
              <a:r>
                <a:rPr lang="en-US" sz="1500">
                  <a:solidFill>
                    <a:schemeClr val="lt1"/>
                  </a:solidFill>
                  <a:latin typeface="Calibri"/>
                  <a:ea typeface="Calibri"/>
                  <a:cs typeface="Calibri"/>
                  <a:sym typeface="Calibri"/>
                </a:rPr>
                <a:t>As a frequent flier, I want to update my personal data.</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80" name="Google Shape;380;p31"/>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88900" lvl="0" marL="228600" rtl="0" algn="l">
              <a:lnSpc>
                <a:spcPct val="100000"/>
              </a:lnSpc>
              <a:spcBef>
                <a:spcPts val="0"/>
              </a:spcBef>
              <a:spcAft>
                <a:spcPts val="0"/>
              </a:spcAft>
              <a:buClr>
                <a:schemeClr val="dk1"/>
              </a:buClr>
              <a:buSzPts val="2200"/>
              <a:buNone/>
            </a:pPr>
            <a:r>
              <a:t/>
            </a:r>
            <a:endParaRPr/>
          </a:p>
        </p:txBody>
      </p:sp>
      <p:sp>
        <p:nvSpPr>
          <p:cNvPr id="381" name="Google Shape;381;p31"/>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Features and User Stories</a:t>
            </a:r>
            <a:endParaRPr/>
          </a:p>
        </p:txBody>
      </p:sp>
      <p:sp>
        <p:nvSpPr>
          <p:cNvPr id="387" name="Google Shape;387;p32"/>
          <p:cNvSpPr txBox="1"/>
          <p:nvPr>
            <p:ph idx="4294967295" type="body"/>
          </p:nvPr>
        </p:nvSpPr>
        <p:spPr>
          <a:xfrm>
            <a:off x="1981200" y="1066801"/>
            <a:ext cx="8229600" cy="505936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Char char="●"/>
            </a:pPr>
            <a:r>
              <a:rPr lang="en-US"/>
              <a:t>We deliver features to our customers, not user stories</a:t>
            </a:r>
            <a:endParaRPr/>
          </a:p>
          <a:p>
            <a:pPr indent="-228600" lvl="0" marL="228600" rtl="0" algn="l">
              <a:lnSpc>
                <a:spcPct val="100000"/>
              </a:lnSpc>
              <a:spcBef>
                <a:spcPts val="1000"/>
              </a:spcBef>
              <a:spcAft>
                <a:spcPts val="0"/>
              </a:spcAft>
              <a:buClr>
                <a:schemeClr val="dk1"/>
              </a:buClr>
              <a:buSzPts val="2200"/>
              <a:buChar char="●"/>
            </a:pPr>
            <a:r>
              <a:rPr lang="en-US"/>
              <a:t>Features can be tested by the end-users, user stories is not necessarily fully testable for the end-user. </a:t>
            </a:r>
            <a:endParaRPr/>
          </a:p>
          <a:p>
            <a:pPr indent="-228600" lvl="1" marL="685800" rtl="0" algn="l">
              <a:lnSpc>
                <a:spcPct val="100000"/>
              </a:lnSpc>
              <a:spcBef>
                <a:spcPts val="1000"/>
              </a:spcBef>
              <a:spcAft>
                <a:spcPts val="0"/>
              </a:spcAft>
              <a:buClr>
                <a:schemeClr val="dk1"/>
              </a:buClr>
              <a:buSzPts val="2200"/>
              <a:buChar char="○"/>
            </a:pPr>
            <a:r>
              <a:rPr lang="en-US"/>
              <a:t>In many cases testing a user-story until fully integrated with the rest of the feature might only make sense to the developer. </a:t>
            </a:r>
            <a:br>
              <a:rPr lang="en-US"/>
            </a:br>
            <a:r>
              <a:rPr lang="en-US"/>
              <a:t>Eg. testing a credit card validation in an online shop makes little sense to the end user unless he can also add items to a shopping cart and proceed to checkout.</a:t>
            </a:r>
            <a:endParaRPr/>
          </a:p>
          <a:p>
            <a:pPr indent="-228600" lvl="0" marL="228600" rtl="0" algn="l">
              <a:lnSpc>
                <a:spcPct val="100000"/>
              </a:lnSpc>
              <a:spcBef>
                <a:spcPts val="1000"/>
              </a:spcBef>
              <a:spcAft>
                <a:spcPts val="0"/>
              </a:spcAft>
              <a:buClr>
                <a:schemeClr val="dk1"/>
              </a:buClr>
              <a:buSzPts val="2200"/>
              <a:buChar char="●"/>
            </a:pPr>
            <a:r>
              <a:rPr lang="en-US"/>
              <a:t>A feature/epic can span several sprints, one user story should never span more than one sprint, it only indicates you're missing granularity in your user stories</a:t>
            </a:r>
            <a:endParaRPr/>
          </a:p>
          <a:p>
            <a:pPr indent="-228600" lvl="0" marL="228600" rtl="0" algn="l">
              <a:lnSpc>
                <a:spcPct val="100000"/>
              </a:lnSpc>
              <a:spcBef>
                <a:spcPts val="1000"/>
              </a:spcBef>
              <a:spcAft>
                <a:spcPts val="0"/>
              </a:spcAft>
              <a:buClr>
                <a:schemeClr val="dk1"/>
              </a:buClr>
              <a:buSzPts val="2200"/>
              <a:buChar char="●"/>
            </a:pPr>
            <a:r>
              <a:rPr lang="en-US"/>
              <a:t>One feature/epic can contain several user stories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3"/>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93" name="Google Shape;393;p33"/>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User Stories</a:t>
            </a:r>
            <a:endParaRPr/>
          </a:p>
        </p:txBody>
      </p:sp>
      <p:sp>
        <p:nvSpPr>
          <p:cNvPr id="394" name="Google Shape;394;p33"/>
          <p:cNvSpPr txBox="1"/>
          <p:nvPr>
            <p:ph idx="4294967295" type="body"/>
          </p:nvPr>
        </p:nvSpPr>
        <p:spPr>
          <a:xfrm>
            <a:off x="1981200" y="1524000"/>
            <a:ext cx="8229600" cy="38100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Request for valuable stuff</a:t>
            </a:r>
            <a:endParaRPr/>
          </a:p>
          <a:p>
            <a:pPr indent="-228600" lvl="0" marL="228600" rtl="0" algn="l">
              <a:lnSpc>
                <a:spcPct val="100000"/>
              </a:lnSpc>
              <a:spcBef>
                <a:spcPts val="1000"/>
              </a:spcBef>
              <a:spcAft>
                <a:spcPts val="0"/>
              </a:spcAft>
              <a:buClr>
                <a:schemeClr val="dk1"/>
              </a:buClr>
              <a:buSzPts val="2200"/>
              <a:buChar char="●"/>
            </a:pPr>
            <a:r>
              <a:rPr lang="en-US"/>
              <a:t>User Story Template</a:t>
            </a:r>
            <a:endParaRPr/>
          </a:p>
          <a:p>
            <a:pPr indent="-228600" lvl="1" marL="685800" rtl="0" algn="l">
              <a:lnSpc>
                <a:spcPct val="100000"/>
              </a:lnSpc>
              <a:spcBef>
                <a:spcPts val="1000"/>
              </a:spcBef>
              <a:spcAft>
                <a:spcPts val="0"/>
              </a:spcAft>
              <a:buClr>
                <a:schemeClr val="dk1"/>
              </a:buClr>
              <a:buSzPts val="2200"/>
              <a:buChar char="○"/>
            </a:pPr>
            <a:r>
              <a:rPr lang="en-US"/>
              <a:t>As a &lt;Some Role&gt;</a:t>
            </a:r>
            <a:br>
              <a:rPr lang="en-US"/>
            </a:br>
            <a:r>
              <a:rPr lang="en-US"/>
              <a:t>I want &lt;Something&gt;	</a:t>
            </a:r>
            <a:br>
              <a:rPr lang="en-US"/>
            </a:br>
            <a:r>
              <a:rPr lang="en-US"/>
              <a:t>So that &lt;Some value or Justification&gt;</a:t>
            </a:r>
            <a:endParaRPr/>
          </a:p>
          <a:p>
            <a:pPr indent="-88900" lvl="0" marL="228600" rtl="0" algn="l">
              <a:lnSpc>
                <a:spcPct val="100000"/>
              </a:lnSpc>
              <a:spcBef>
                <a:spcPts val="1000"/>
              </a:spcBef>
              <a:spcAft>
                <a:spcPts val="0"/>
              </a:spcAft>
              <a:buClr>
                <a:schemeClr val="dk1"/>
              </a:buClr>
              <a:buSzPts val="2200"/>
              <a:buNone/>
            </a:pPr>
            <a:r>
              <a:t/>
            </a:r>
            <a:endParaRPr/>
          </a:p>
          <a:p>
            <a:pPr indent="-228600" lvl="1" marL="685800" rtl="0" algn="l">
              <a:lnSpc>
                <a:spcPct val="100000"/>
              </a:lnSpc>
              <a:spcBef>
                <a:spcPts val="1000"/>
              </a:spcBef>
              <a:spcAft>
                <a:spcPts val="0"/>
              </a:spcAft>
              <a:buClr>
                <a:schemeClr val="dk1"/>
              </a:buClr>
              <a:buSzPts val="2200"/>
              <a:buNone/>
            </a:pPr>
            <a:br>
              <a:rPr lang="en-US"/>
            </a:br>
            <a:endParaRPr/>
          </a:p>
          <a:p>
            <a:pPr indent="-228600" lvl="1" marL="685800" rtl="0" algn="l">
              <a:lnSpc>
                <a:spcPct val="100000"/>
              </a:lnSpc>
              <a:spcBef>
                <a:spcPts val="1000"/>
              </a:spcBef>
              <a:spcAft>
                <a:spcPts val="0"/>
              </a:spcAft>
              <a:buClr>
                <a:schemeClr val="dk1"/>
              </a:buClr>
              <a:buSzPts val="22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3400"/>
              <a:t>Framework of Agile Scrum</a:t>
            </a:r>
            <a:endParaRPr/>
          </a:p>
        </p:txBody>
      </p:sp>
      <p:pic>
        <p:nvPicPr>
          <p:cNvPr descr="Scrum" id="401" name="Google Shape;401;p34"/>
          <p:cNvPicPr preferRelativeResize="0"/>
          <p:nvPr/>
        </p:nvPicPr>
        <p:blipFill rotWithShape="1">
          <a:blip r:embed="rId3">
            <a:alphaModFix/>
          </a:blip>
          <a:srcRect b="0" l="0" r="0" t="0"/>
          <a:stretch/>
        </p:blipFill>
        <p:spPr>
          <a:xfrm>
            <a:off x="1905000" y="1524000"/>
            <a:ext cx="7918176" cy="367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idx="4294967295" type="body"/>
          </p:nvPr>
        </p:nvSpPr>
        <p:spPr>
          <a:xfrm>
            <a:off x="1981200" y="1295401"/>
            <a:ext cx="8229600" cy="48307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600"/>
              <a:buChar char="●"/>
            </a:pPr>
            <a:r>
              <a:rPr lang="en-US" sz="2600"/>
              <a:t>Feature enhancements </a:t>
            </a:r>
            <a:endParaRPr/>
          </a:p>
          <a:p>
            <a:pPr indent="-228600" lvl="1" marL="685800" rtl="0" algn="l">
              <a:lnSpc>
                <a:spcPct val="100000"/>
              </a:lnSpc>
              <a:spcBef>
                <a:spcPts val="1000"/>
              </a:spcBef>
              <a:spcAft>
                <a:spcPts val="0"/>
              </a:spcAft>
              <a:buClr>
                <a:schemeClr val="dk1"/>
              </a:buClr>
              <a:buSzPts val="2200"/>
              <a:buChar char="○"/>
            </a:pPr>
            <a:r>
              <a:rPr lang="en-US"/>
              <a:t>AKA Requirements for a system </a:t>
            </a:r>
            <a:endParaRPr/>
          </a:p>
          <a:p>
            <a:pPr indent="-228600" lvl="0" marL="228600" rtl="0" algn="l">
              <a:lnSpc>
                <a:spcPct val="100000"/>
              </a:lnSpc>
              <a:spcBef>
                <a:spcPts val="1000"/>
              </a:spcBef>
              <a:spcAft>
                <a:spcPts val="0"/>
              </a:spcAft>
              <a:buClr>
                <a:schemeClr val="dk1"/>
              </a:buClr>
              <a:buSzPts val="2600"/>
              <a:buChar char="●"/>
            </a:pPr>
            <a:r>
              <a:rPr lang="en-US" sz="2600"/>
              <a:t>Features are expressed as a prioritized list of Backlog Items</a:t>
            </a:r>
            <a:endParaRPr/>
          </a:p>
          <a:p>
            <a:pPr indent="-228600" lvl="0" marL="228600" rtl="0" algn="l">
              <a:lnSpc>
                <a:spcPct val="100000"/>
              </a:lnSpc>
              <a:spcBef>
                <a:spcPts val="1000"/>
              </a:spcBef>
              <a:spcAft>
                <a:spcPts val="0"/>
              </a:spcAft>
              <a:buClr>
                <a:schemeClr val="dk1"/>
              </a:buClr>
              <a:buSzPts val="2600"/>
              <a:buChar char="●"/>
            </a:pPr>
            <a:r>
              <a:rPr lang="en-US" sz="2600"/>
              <a:t>Is managed and owned by a Product Owner</a:t>
            </a:r>
            <a:endParaRPr/>
          </a:p>
          <a:p>
            <a:pPr indent="-228600" lvl="0" marL="228600" rtl="0" algn="l">
              <a:lnSpc>
                <a:spcPct val="100000"/>
              </a:lnSpc>
              <a:spcBef>
                <a:spcPts val="1000"/>
              </a:spcBef>
              <a:spcAft>
                <a:spcPts val="0"/>
              </a:spcAft>
              <a:buClr>
                <a:schemeClr val="dk1"/>
              </a:buClr>
              <a:buSzPts val="2600"/>
              <a:buChar char="●"/>
            </a:pPr>
            <a:r>
              <a:rPr lang="en-US" sz="2600"/>
              <a:t>Spreadsheet (typically)</a:t>
            </a:r>
            <a:endParaRPr/>
          </a:p>
          <a:p>
            <a:pPr indent="-228600" lvl="0" marL="228600" rtl="0" algn="l">
              <a:lnSpc>
                <a:spcPct val="100000"/>
              </a:lnSpc>
              <a:spcBef>
                <a:spcPts val="1000"/>
              </a:spcBef>
              <a:spcAft>
                <a:spcPts val="0"/>
              </a:spcAft>
              <a:buClr>
                <a:schemeClr val="dk1"/>
              </a:buClr>
              <a:buSzPts val="2600"/>
              <a:buChar char="●"/>
            </a:pPr>
            <a:r>
              <a:rPr lang="en-US" sz="2600"/>
              <a:t>Usually is created during the Sprint Planning Meeting</a:t>
            </a:r>
            <a:endParaRPr/>
          </a:p>
          <a:p>
            <a:pPr indent="-228600" lvl="0" marL="228600" rtl="0" algn="l">
              <a:lnSpc>
                <a:spcPct val="100000"/>
              </a:lnSpc>
              <a:spcBef>
                <a:spcPts val="1000"/>
              </a:spcBef>
              <a:spcAft>
                <a:spcPts val="0"/>
              </a:spcAft>
              <a:buClr>
                <a:schemeClr val="dk1"/>
              </a:buClr>
              <a:buSzPts val="2600"/>
              <a:buChar char="●"/>
            </a:pPr>
            <a:r>
              <a:rPr lang="en-US" sz="2600"/>
              <a:t>Can be changed and re-prioritized before each Sprint</a:t>
            </a:r>
            <a:endParaRPr/>
          </a:p>
          <a:p>
            <a:pPr indent="-228600" lvl="0" marL="228600" rtl="0" algn="l">
              <a:lnSpc>
                <a:spcPct val="100000"/>
              </a:lnSpc>
              <a:spcBef>
                <a:spcPts val="1000"/>
              </a:spcBef>
              <a:spcAft>
                <a:spcPts val="0"/>
              </a:spcAft>
              <a:buClr>
                <a:schemeClr val="dk1"/>
              </a:buClr>
              <a:buSzPts val="2600"/>
              <a:buChar char="●"/>
            </a:pPr>
            <a:r>
              <a:rPr lang="en-US" sz="2600"/>
              <a:t>These are enhancements  (CR) or bug fixes (PN)</a:t>
            </a:r>
            <a:endParaRPr sz="2600"/>
          </a:p>
        </p:txBody>
      </p:sp>
      <p:sp>
        <p:nvSpPr>
          <p:cNvPr id="407" name="Google Shape;407;p35"/>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Product Backlog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6"/>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13" name="Google Shape;413;p36"/>
          <p:cNvSpPr txBox="1"/>
          <p:nvPr>
            <p:ph idx="4294967295" type="sldNum"/>
          </p:nvPr>
        </p:nvSpPr>
        <p:spPr>
          <a:xfrm>
            <a:off x="3352800" y="5748454"/>
            <a:ext cx="457200" cy="2889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14" name="Google Shape;414;p36"/>
          <p:cNvSpPr txBox="1"/>
          <p:nvPr>
            <p:ph type="title"/>
          </p:nvPr>
        </p:nvSpPr>
        <p:spPr>
          <a:xfrm>
            <a:off x="1981200" y="381000"/>
            <a:ext cx="8229600" cy="60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Product Backlog Example</a:t>
            </a:r>
            <a:endParaRPr/>
          </a:p>
        </p:txBody>
      </p:sp>
      <p:sp>
        <p:nvSpPr>
          <p:cNvPr id="415" name="Google Shape;415;p36"/>
          <p:cNvSpPr txBox="1"/>
          <p:nvPr>
            <p:ph idx="4294967295" type="body"/>
          </p:nvPr>
        </p:nvSpPr>
        <p:spPr>
          <a:xfrm>
            <a:off x="1981200" y="1524000"/>
            <a:ext cx="8229600" cy="3810000"/>
          </a:xfrm>
          <a:prstGeom prst="rect">
            <a:avLst/>
          </a:prstGeom>
          <a:noFill/>
          <a:ln>
            <a:noFill/>
          </a:ln>
        </p:spPr>
        <p:txBody>
          <a:bodyPr anchorCtr="0" anchor="t" bIns="45700" lIns="91425" spcFirstLastPara="1" rIns="91425" wrap="square" tIns="45700">
            <a:noAutofit/>
          </a:bodyPr>
          <a:lstStyle/>
          <a:p>
            <a:pPr indent="-88900" lvl="0" marL="228600" rtl="0" algn="l">
              <a:lnSpc>
                <a:spcPct val="100000"/>
              </a:lnSpc>
              <a:spcBef>
                <a:spcPts val="0"/>
              </a:spcBef>
              <a:spcAft>
                <a:spcPts val="0"/>
              </a:spcAft>
              <a:buClr>
                <a:schemeClr val="dk1"/>
              </a:buClr>
              <a:buSzPts val="2200"/>
              <a:buNone/>
            </a:pPr>
            <a:r>
              <a:t/>
            </a:r>
            <a:endParaRPr/>
          </a:p>
        </p:txBody>
      </p:sp>
      <p:graphicFrame>
        <p:nvGraphicFramePr>
          <p:cNvPr id="416" name="Google Shape;416;p36"/>
          <p:cNvGraphicFramePr/>
          <p:nvPr/>
        </p:nvGraphicFramePr>
        <p:xfrm>
          <a:off x="1828801" y="990600"/>
          <a:ext cx="3000000" cy="3000000"/>
        </p:xfrm>
        <a:graphic>
          <a:graphicData uri="http://schemas.openxmlformats.org/drawingml/2006/table">
            <a:tbl>
              <a:tblPr>
                <a:noFill/>
                <a:tableStyleId>{DC35E64F-C628-4181-8CDA-2F66972B1C7F}</a:tableStyleId>
              </a:tblPr>
              <a:tblGrid>
                <a:gridCol w="920200"/>
                <a:gridCol w="4121750"/>
                <a:gridCol w="1423450"/>
                <a:gridCol w="920200"/>
                <a:gridCol w="920200"/>
              </a:tblGrid>
              <a:tr h="361950">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PN/CR#</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Title</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Ranking</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Priority</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1600" u="none" strike="noStrike">
                          <a:solidFill>
                            <a:srgbClr val="000000"/>
                          </a:solidFill>
                          <a:latin typeface="Calibri"/>
                          <a:ea typeface="Calibri"/>
                          <a:cs typeface="Calibri"/>
                          <a:sym typeface="Calibri"/>
                        </a:rPr>
                        <a:t>Sprint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390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PN-824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List Score Items Correctly on List of Items in Form Report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1.00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E4BC"/>
                    </a:solidFill>
                  </a:tcPr>
                </a:tc>
              </a:tr>
              <a:tr h="108585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CR-160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Support Administration-Independent Flagged-as-Final Conversions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Critical</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2.00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0DA"/>
                    </a:solidFill>
                  </a:tcPr>
                </a:tc>
              </a:tr>
              <a:tr h="36195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CR-27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Reliability Stats  by LIC.</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3.00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D5B4"/>
                    </a:solidFill>
                  </a:tcPr>
                </a:tc>
              </a:tr>
              <a:tr h="36195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CR-167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Conversion Status by Admin Report</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4.00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r>
              <a:tr h="72390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PN-744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GEN II - IA CLASSICAL - Change Flag Option Values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5.00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3900">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PN-863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C0C0C"/>
                          </a:solidFill>
                          <a:latin typeface="Calibri"/>
                          <a:ea typeface="Calibri"/>
                          <a:cs typeface="Calibri"/>
                          <a:sym typeface="Calibri"/>
                        </a:rPr>
                        <a:t>Additional IA is generated when constituent admins have different SFCs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200" u="none" strike="noStrike">
                          <a:solidFill>
                            <a:srgbClr val="000000"/>
                          </a:solidFill>
                          <a:latin typeface="Calibri"/>
                          <a:ea typeface="Calibri"/>
                          <a:cs typeface="Calibri"/>
                          <a:sym typeface="Calibri"/>
                        </a:rPr>
                        <a:t>8</a:t>
                      </a:r>
                      <a:endParaRPr b="0" i="0" sz="1200" u="none" strike="noStrike">
                        <a:solidFill>
                          <a:srgbClr val="000000"/>
                        </a:solidFill>
                        <a:latin typeface="Calibri"/>
                        <a:ea typeface="Calibri"/>
                        <a:cs typeface="Calibri"/>
                        <a:sym typeface="Calibri"/>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High</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200" u="none" strike="noStrike">
                          <a:solidFill>
                            <a:srgbClr val="000000"/>
                          </a:solidFill>
                          <a:latin typeface="Calibri"/>
                          <a:ea typeface="Calibri"/>
                          <a:cs typeface="Calibri"/>
                          <a:sym typeface="Calibri"/>
                        </a:rPr>
                        <a:t>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17" name="Google Shape;417;p36"/>
          <p:cNvSpPr txBox="1"/>
          <p:nvPr/>
        </p:nvSpPr>
        <p:spPr>
          <a:xfrm>
            <a:off x="1828800" y="5334000"/>
            <a:ext cx="8382000" cy="92333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Currently in sprint 5, all above items were completed in earlier sprints.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Additional fields: development status, comments,  client  signoff, client notes, estimate of time.</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7"/>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Sprint Planning Meeting</a:t>
            </a:r>
            <a:endParaRPr/>
          </a:p>
        </p:txBody>
      </p:sp>
      <p:sp>
        <p:nvSpPr>
          <p:cNvPr id="423" name="Google Shape;423;p37"/>
          <p:cNvSpPr txBox="1"/>
          <p:nvPr>
            <p:ph idx="4294967295" type="body"/>
          </p:nvPr>
        </p:nvSpPr>
        <p:spPr>
          <a:xfrm>
            <a:off x="1981200" y="1295401"/>
            <a:ext cx="8229600" cy="48307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A collaborative meeting in the beginning of each Sprint between the Product Owner, the Scrum Master and the Team</a:t>
            </a:r>
            <a:endParaRPr/>
          </a:p>
          <a:p>
            <a:pPr indent="-228600" lvl="0" marL="228600" rtl="0" algn="l">
              <a:lnSpc>
                <a:spcPct val="100000"/>
              </a:lnSpc>
              <a:spcBef>
                <a:spcPts val="1000"/>
              </a:spcBef>
              <a:spcAft>
                <a:spcPts val="0"/>
              </a:spcAft>
              <a:buClr>
                <a:schemeClr val="dk1"/>
              </a:buClr>
              <a:buSzPts val="2200"/>
              <a:buChar char="●"/>
            </a:pPr>
            <a:r>
              <a:rPr lang="en-US"/>
              <a:t>Takes 8 hours and consists of 2 parts</a:t>
            </a:r>
            <a:endParaRPr/>
          </a:p>
          <a:p>
            <a:pPr indent="-228600" lvl="0" marL="228600" rtl="0" algn="l">
              <a:lnSpc>
                <a:spcPct val="100000"/>
              </a:lnSpc>
              <a:spcBef>
                <a:spcPts val="1000"/>
              </a:spcBef>
              <a:spcAft>
                <a:spcPts val="0"/>
              </a:spcAft>
              <a:buClr>
                <a:schemeClr val="dk1"/>
              </a:buClr>
              <a:buSzPts val="2200"/>
              <a:buFont typeface="Noto Sans Symbols"/>
              <a:buNone/>
            </a:pPr>
            <a:r>
              <a:t/>
            </a:r>
            <a:endParaRPr/>
          </a:p>
          <a:p>
            <a:pPr indent="-88900" lvl="0" marL="228600" rtl="0" algn="l">
              <a:lnSpc>
                <a:spcPct val="100000"/>
              </a:lnSpc>
              <a:spcBef>
                <a:spcPts val="1000"/>
              </a:spcBef>
              <a:spcAft>
                <a:spcPts val="0"/>
              </a:spcAft>
              <a:buClr>
                <a:schemeClr val="dk1"/>
              </a:buClr>
              <a:buSzPts val="2200"/>
              <a:buNone/>
            </a:pPr>
            <a:r>
              <a:t/>
            </a:r>
            <a:endParaRPr/>
          </a:p>
          <a:p>
            <a:pPr indent="-88900" lvl="0" marL="228600" rtl="0" algn="l">
              <a:lnSpc>
                <a:spcPct val="100000"/>
              </a:lnSpc>
              <a:spcBef>
                <a:spcPts val="1000"/>
              </a:spcBef>
              <a:spcAft>
                <a:spcPts val="0"/>
              </a:spcAft>
              <a:buClr>
                <a:schemeClr val="dk1"/>
              </a:buClr>
              <a:buSzPts val="2200"/>
              <a:buNone/>
            </a:pPr>
            <a:r>
              <a:t/>
            </a:r>
            <a:endParaRPr/>
          </a:p>
        </p:txBody>
      </p:sp>
      <p:sp>
        <p:nvSpPr>
          <p:cNvPr id="424" name="Google Shape;424;p37"/>
          <p:cNvSpPr txBox="1"/>
          <p:nvPr/>
        </p:nvSpPr>
        <p:spPr>
          <a:xfrm>
            <a:off x="980501" y="3216925"/>
            <a:ext cx="869689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ETS BTDT meets for a shorter period of time.  However, the first two did take about this long.  Several smaller SA / developer meetings occur before the sprint planning meeting to firm up change request and bug fixes.  This organic nature shortens the sprint planning meeting and it now becomes a priority meeting.</a:t>
            </a:r>
            <a:endParaRPr sz="2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8"/>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Parts of Sprint Planning Meeting</a:t>
            </a:r>
            <a:endParaRPr/>
          </a:p>
        </p:txBody>
      </p:sp>
      <p:sp>
        <p:nvSpPr>
          <p:cNvPr id="431" name="Google Shape;431;p38"/>
          <p:cNvSpPr txBox="1"/>
          <p:nvPr>
            <p:ph idx="4294967295" type="body"/>
          </p:nvPr>
        </p:nvSpPr>
        <p:spPr>
          <a:xfrm>
            <a:off x="1981200" y="1295401"/>
            <a:ext cx="8229600" cy="48307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1</a:t>
            </a:r>
            <a:r>
              <a:rPr baseline="30000" lang="en-US"/>
              <a:t>st</a:t>
            </a:r>
            <a:r>
              <a:rPr lang="en-US"/>
              <a:t> Part:</a:t>
            </a:r>
            <a:endParaRPr/>
          </a:p>
          <a:p>
            <a:pPr indent="-228600" lvl="1" marL="685800" rtl="0" algn="l">
              <a:lnSpc>
                <a:spcPct val="100000"/>
              </a:lnSpc>
              <a:spcBef>
                <a:spcPts val="1000"/>
              </a:spcBef>
              <a:spcAft>
                <a:spcPts val="0"/>
              </a:spcAft>
              <a:buClr>
                <a:schemeClr val="dk1"/>
              </a:buClr>
              <a:buSzPts val="2200"/>
              <a:buChar char="○"/>
            </a:pPr>
            <a:r>
              <a:rPr lang="en-US"/>
              <a:t>Updating Product Backlog  </a:t>
            </a:r>
            <a:endParaRPr/>
          </a:p>
          <a:p>
            <a:pPr indent="-228600" lvl="1" marL="685800" rtl="0" algn="l">
              <a:lnSpc>
                <a:spcPct val="100000"/>
              </a:lnSpc>
              <a:spcBef>
                <a:spcPts val="1000"/>
              </a:spcBef>
              <a:spcAft>
                <a:spcPts val="0"/>
              </a:spcAft>
              <a:buClr>
                <a:schemeClr val="dk1"/>
              </a:buClr>
              <a:buSzPts val="2200"/>
              <a:buChar char="○"/>
            </a:pPr>
            <a:r>
              <a:rPr lang="en-US"/>
              <a:t>Determining the Sprint Goal </a:t>
            </a:r>
            <a:endParaRPr/>
          </a:p>
          <a:p>
            <a:pPr indent="-228600" lvl="1" marL="685800" rtl="0" algn="l">
              <a:lnSpc>
                <a:spcPct val="100000"/>
              </a:lnSpc>
              <a:spcBef>
                <a:spcPts val="1000"/>
              </a:spcBef>
              <a:spcAft>
                <a:spcPts val="0"/>
              </a:spcAft>
              <a:buClr>
                <a:schemeClr val="dk1"/>
              </a:buClr>
              <a:buSzPts val="2200"/>
              <a:buChar char="○"/>
            </a:pPr>
            <a:r>
              <a:rPr lang="en-US"/>
              <a:t>Participants: Product Owner, Scrum Master, Scrum Team</a:t>
            </a:r>
            <a:endParaRPr/>
          </a:p>
          <a:p>
            <a:pPr indent="-228600" lvl="0" marL="228600" rtl="0" algn="l">
              <a:lnSpc>
                <a:spcPct val="100000"/>
              </a:lnSpc>
              <a:spcBef>
                <a:spcPts val="1000"/>
              </a:spcBef>
              <a:spcAft>
                <a:spcPts val="0"/>
              </a:spcAft>
              <a:buClr>
                <a:schemeClr val="dk1"/>
              </a:buClr>
              <a:buSzPts val="2200"/>
              <a:buChar char="●"/>
            </a:pPr>
            <a:r>
              <a:rPr lang="en-US"/>
              <a:t>2</a:t>
            </a:r>
            <a:r>
              <a:rPr baseline="30000" lang="en-US"/>
              <a:t>nd</a:t>
            </a:r>
            <a:r>
              <a:rPr lang="en-US"/>
              <a:t> Part:</a:t>
            </a:r>
            <a:endParaRPr/>
          </a:p>
          <a:p>
            <a:pPr indent="-228600" lvl="1" marL="685800" rtl="0" algn="l">
              <a:lnSpc>
                <a:spcPct val="100000"/>
              </a:lnSpc>
              <a:spcBef>
                <a:spcPts val="1000"/>
              </a:spcBef>
              <a:spcAft>
                <a:spcPts val="0"/>
              </a:spcAft>
              <a:buClr>
                <a:schemeClr val="dk1"/>
              </a:buClr>
              <a:buSzPts val="2200"/>
              <a:buChar char="○"/>
            </a:pPr>
            <a:r>
              <a:rPr lang="en-US"/>
              <a:t>Participants: Scrum Master, Scrum Team</a:t>
            </a:r>
            <a:endParaRPr/>
          </a:p>
          <a:p>
            <a:pPr indent="-228600" lvl="1" marL="685800" rtl="0" algn="l">
              <a:lnSpc>
                <a:spcPct val="100000"/>
              </a:lnSpc>
              <a:spcBef>
                <a:spcPts val="1000"/>
              </a:spcBef>
              <a:spcAft>
                <a:spcPts val="0"/>
              </a:spcAft>
              <a:buClr>
                <a:schemeClr val="dk1"/>
              </a:buClr>
              <a:buSzPts val="2200"/>
              <a:buChar char="○"/>
            </a:pPr>
            <a:r>
              <a:rPr lang="en-US"/>
              <a:t>Creating Sprint Backlog </a:t>
            </a:r>
            <a:endParaRPr/>
          </a:p>
          <a:p>
            <a:pPr indent="-228600" lvl="0" marL="228600" rtl="0" algn="l">
              <a:lnSpc>
                <a:spcPct val="100000"/>
              </a:lnSpc>
              <a:spcBef>
                <a:spcPts val="1000"/>
              </a:spcBef>
              <a:spcAft>
                <a:spcPts val="0"/>
              </a:spcAft>
              <a:buClr>
                <a:schemeClr val="dk1"/>
              </a:buClr>
              <a:buSzPts val="2200"/>
              <a:buFont typeface="Noto Sans Symbols"/>
              <a:buNone/>
            </a:pPr>
            <a:r>
              <a:t/>
            </a:r>
            <a:endParaRPr/>
          </a:p>
          <a:p>
            <a:pPr indent="-228600" lvl="0" marL="228600" rtl="0" algn="l">
              <a:lnSpc>
                <a:spcPct val="100000"/>
              </a:lnSpc>
              <a:spcBef>
                <a:spcPts val="1000"/>
              </a:spcBef>
              <a:spcAft>
                <a:spcPts val="0"/>
              </a:spcAft>
              <a:buClr>
                <a:schemeClr val="dk1"/>
              </a:buClr>
              <a:buSzPts val="2200"/>
              <a:buFont typeface="Noto Sans Symbols"/>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ph idx="4294967295" type="body"/>
          </p:nvPr>
        </p:nvSpPr>
        <p:spPr>
          <a:xfrm>
            <a:off x="1981200" y="990601"/>
            <a:ext cx="8229600" cy="51355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A 2 - 4 week iteration </a:t>
            </a:r>
            <a:endParaRPr/>
          </a:p>
          <a:p>
            <a:pPr indent="-228600" lvl="1" marL="685800" rtl="0" algn="l">
              <a:lnSpc>
                <a:spcPct val="100000"/>
              </a:lnSpc>
              <a:spcBef>
                <a:spcPts val="1000"/>
              </a:spcBef>
              <a:spcAft>
                <a:spcPts val="0"/>
              </a:spcAft>
              <a:buClr>
                <a:schemeClr val="dk1"/>
              </a:buClr>
              <a:buSzPts val="2200"/>
              <a:buChar char="○"/>
            </a:pPr>
            <a:r>
              <a:rPr lang="en-US"/>
              <a:t>An increment a product functionality is completed</a:t>
            </a:r>
            <a:endParaRPr/>
          </a:p>
          <a:p>
            <a:pPr indent="-228600" lvl="1" marL="685800" rtl="0" algn="l">
              <a:lnSpc>
                <a:spcPct val="100000"/>
              </a:lnSpc>
              <a:spcBef>
                <a:spcPts val="1000"/>
              </a:spcBef>
              <a:spcAft>
                <a:spcPts val="0"/>
              </a:spcAft>
              <a:buClr>
                <a:schemeClr val="dk1"/>
              </a:buClr>
              <a:buSzPts val="2200"/>
              <a:buChar char="○"/>
            </a:pPr>
            <a:r>
              <a:rPr lang="en-US"/>
              <a:t>Sprint durations vary, the team determines</a:t>
            </a:r>
            <a:endParaRPr/>
          </a:p>
          <a:p>
            <a:pPr indent="-228600" lvl="0" marL="228600" rtl="0" algn="l">
              <a:lnSpc>
                <a:spcPct val="100000"/>
              </a:lnSpc>
              <a:spcBef>
                <a:spcPts val="1000"/>
              </a:spcBef>
              <a:spcAft>
                <a:spcPts val="0"/>
              </a:spcAft>
              <a:buClr>
                <a:schemeClr val="dk1"/>
              </a:buClr>
              <a:buSzPts val="2200"/>
              <a:buChar char="●"/>
            </a:pPr>
            <a:r>
              <a:rPr lang="en-US"/>
              <a:t>NO outside influence can interference with the Scrum team during the Sprint</a:t>
            </a:r>
            <a:endParaRPr/>
          </a:p>
          <a:p>
            <a:pPr indent="-228600" lvl="1" marL="685800" rtl="0" algn="l">
              <a:lnSpc>
                <a:spcPct val="100000"/>
              </a:lnSpc>
              <a:spcBef>
                <a:spcPts val="1000"/>
              </a:spcBef>
              <a:spcAft>
                <a:spcPts val="0"/>
              </a:spcAft>
              <a:buClr>
                <a:schemeClr val="dk1"/>
              </a:buClr>
              <a:buSzPts val="2200"/>
              <a:buChar char="○"/>
            </a:pPr>
            <a:r>
              <a:rPr lang="en-US"/>
              <a:t>Ensure staff do not lose time to production issues</a:t>
            </a:r>
            <a:endParaRPr/>
          </a:p>
          <a:p>
            <a:pPr indent="-228600" lvl="1" marL="685800" rtl="0" algn="l">
              <a:lnSpc>
                <a:spcPct val="100000"/>
              </a:lnSpc>
              <a:spcBef>
                <a:spcPts val="1000"/>
              </a:spcBef>
              <a:spcAft>
                <a:spcPts val="0"/>
              </a:spcAft>
              <a:buClr>
                <a:schemeClr val="dk1"/>
              </a:buClr>
              <a:buSzPts val="2200"/>
              <a:buChar char="○"/>
            </a:pPr>
            <a:r>
              <a:rPr lang="en-US"/>
              <a:t>Outside meetings keep to a minimal.</a:t>
            </a:r>
            <a:endParaRPr/>
          </a:p>
        </p:txBody>
      </p:sp>
      <p:sp>
        <p:nvSpPr>
          <p:cNvPr id="437" name="Google Shape;437;p39"/>
          <p:cNvSpPr txBox="1"/>
          <p:nvPr>
            <p:ph type="title"/>
          </p:nvPr>
        </p:nvSpPr>
        <p:spPr>
          <a:xfrm>
            <a:off x="1981200" y="381000"/>
            <a:ext cx="8229600" cy="762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Sprint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15" name="Google Shape;115;p4"/>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What is Agile?</a:t>
            </a:r>
            <a:endParaRPr/>
          </a:p>
        </p:txBody>
      </p:sp>
      <p:sp>
        <p:nvSpPr>
          <p:cNvPr id="116" name="Google Shape;116;p4"/>
          <p:cNvSpPr txBox="1"/>
          <p:nvPr>
            <p:ph idx="4294967295" type="body"/>
          </p:nvPr>
        </p:nvSpPr>
        <p:spPr>
          <a:xfrm>
            <a:off x="838200" y="1336963"/>
            <a:ext cx="6415953" cy="38100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Frequent delivery of new deployable business value </a:t>
            </a:r>
            <a:endParaRPr/>
          </a:p>
          <a:p>
            <a:pPr indent="-228600" lvl="0" marL="228600" rtl="0" algn="l">
              <a:lnSpc>
                <a:spcPct val="100000"/>
              </a:lnSpc>
              <a:spcBef>
                <a:spcPts val="1000"/>
              </a:spcBef>
              <a:spcAft>
                <a:spcPts val="0"/>
              </a:spcAft>
              <a:buClr>
                <a:schemeClr val="dk1"/>
              </a:buClr>
              <a:buSzPts val="2200"/>
              <a:buChar char="●"/>
            </a:pPr>
            <a:r>
              <a:rPr lang="en-US"/>
              <a:t>Tight, self-organizing teams </a:t>
            </a:r>
            <a:endParaRPr/>
          </a:p>
          <a:p>
            <a:pPr indent="-228600" lvl="0" marL="228600" rtl="0" algn="l">
              <a:lnSpc>
                <a:spcPct val="100000"/>
              </a:lnSpc>
              <a:spcBef>
                <a:spcPts val="1000"/>
              </a:spcBef>
              <a:spcAft>
                <a:spcPts val="0"/>
              </a:spcAft>
              <a:buClr>
                <a:schemeClr val="dk1"/>
              </a:buClr>
              <a:buSzPts val="2200"/>
              <a:buChar char="●"/>
            </a:pPr>
            <a:r>
              <a:rPr lang="en-US"/>
              <a:t>Ways to craft the a product and the team such that the inevitable requirements churn is not a crisis.</a:t>
            </a:r>
            <a:endParaRPr/>
          </a:p>
          <a:p>
            <a:pPr indent="-88900" lvl="1" marL="685800" rtl="0" algn="l">
              <a:lnSpc>
                <a:spcPct val="100000"/>
              </a:lnSpc>
              <a:spcBef>
                <a:spcPts val="1000"/>
              </a:spcBef>
              <a:spcAft>
                <a:spcPts val="0"/>
              </a:spcAft>
              <a:buClr>
                <a:schemeClr val="dk1"/>
              </a:buClr>
              <a:buSzPts val="2200"/>
              <a:buNone/>
            </a:pPr>
            <a:r>
              <a:t/>
            </a:r>
            <a:endParaRPr/>
          </a:p>
          <a:p>
            <a:pPr indent="-88900" lvl="0" marL="228600" rtl="0" algn="l">
              <a:lnSpc>
                <a:spcPct val="100000"/>
              </a:lnSpc>
              <a:spcBef>
                <a:spcPts val="1000"/>
              </a:spcBef>
              <a:spcAft>
                <a:spcPts val="0"/>
              </a:spcAft>
              <a:buClr>
                <a:schemeClr val="dk1"/>
              </a:buClr>
              <a:buSzPts val="2200"/>
              <a:buNone/>
            </a:pPr>
            <a:r>
              <a:t/>
            </a:r>
            <a:endParaRPr/>
          </a:p>
        </p:txBody>
      </p:sp>
      <p:pic>
        <p:nvPicPr>
          <p:cNvPr id="117" name="Google Shape;117;p4"/>
          <p:cNvPicPr preferRelativeResize="0"/>
          <p:nvPr/>
        </p:nvPicPr>
        <p:blipFill rotWithShape="1">
          <a:blip r:embed="rId3">
            <a:alphaModFix/>
          </a:blip>
          <a:srcRect b="0" l="0" r="0" t="0"/>
          <a:stretch/>
        </p:blipFill>
        <p:spPr>
          <a:xfrm>
            <a:off x="7254153" y="464127"/>
            <a:ext cx="4333875" cy="5410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0"/>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44" name="Google Shape;444;p40"/>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Stories to Sub-Task</a:t>
            </a:r>
            <a:endParaRPr/>
          </a:p>
        </p:txBody>
      </p:sp>
      <p:sp>
        <p:nvSpPr>
          <p:cNvPr id="445" name="Google Shape;445;p40"/>
          <p:cNvSpPr txBox="1"/>
          <p:nvPr>
            <p:ph idx="4294967295" type="body"/>
          </p:nvPr>
        </p:nvSpPr>
        <p:spPr>
          <a:xfrm>
            <a:off x="1981200" y="1524000"/>
            <a:ext cx="8229600" cy="38100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User Stories get broken down into sub-task</a:t>
            </a:r>
            <a:endParaRPr/>
          </a:p>
          <a:p>
            <a:pPr indent="-228600" lvl="0" marL="228600" rtl="0" algn="l">
              <a:lnSpc>
                <a:spcPct val="100000"/>
              </a:lnSpc>
              <a:spcBef>
                <a:spcPts val="1000"/>
              </a:spcBef>
              <a:spcAft>
                <a:spcPts val="0"/>
              </a:spcAft>
              <a:buClr>
                <a:schemeClr val="dk1"/>
              </a:buClr>
              <a:buSzPts val="2200"/>
              <a:buChar char="●"/>
            </a:pPr>
            <a:r>
              <a:rPr lang="en-US"/>
              <a:t>S</a:t>
            </a:r>
            <a:r>
              <a:rPr lang="en-US"/>
              <a:t>ub-t</a:t>
            </a:r>
            <a:r>
              <a:rPr lang="en-US"/>
              <a:t>ask are less than 16 hours</a:t>
            </a:r>
            <a:endParaRPr/>
          </a:p>
          <a:p>
            <a:pPr indent="-228600" lvl="0" marL="228600" rtl="0" algn="l">
              <a:lnSpc>
                <a:spcPct val="100000"/>
              </a:lnSpc>
              <a:spcBef>
                <a:spcPts val="1000"/>
              </a:spcBef>
              <a:spcAft>
                <a:spcPts val="0"/>
              </a:spcAft>
              <a:buClr>
                <a:schemeClr val="dk1"/>
              </a:buClr>
              <a:buSzPts val="2200"/>
              <a:buChar char="●"/>
            </a:pPr>
            <a:r>
              <a:rPr lang="en-US"/>
              <a:t>Sub-t</a:t>
            </a:r>
            <a:r>
              <a:rPr lang="en-US"/>
              <a:t>asks get added to sprints.</a:t>
            </a:r>
            <a:endParaRPr/>
          </a:p>
        </p:txBody>
      </p:sp>
      <p:graphicFrame>
        <p:nvGraphicFramePr>
          <p:cNvPr id="446" name="Google Shape;446;p40"/>
          <p:cNvGraphicFramePr/>
          <p:nvPr/>
        </p:nvGraphicFramePr>
        <p:xfrm>
          <a:off x="2209800" y="3886201"/>
          <a:ext cx="3000000" cy="3000000"/>
        </p:xfrm>
        <a:graphic>
          <a:graphicData uri="http://schemas.openxmlformats.org/drawingml/2006/table">
            <a:tbl>
              <a:tblPr>
                <a:noFill/>
                <a:tableStyleId>{DC35E64F-C628-4181-8CDA-2F66972B1C7F}</a:tableStyleId>
              </a:tblPr>
              <a:tblGrid>
                <a:gridCol w="484675"/>
                <a:gridCol w="1686300"/>
                <a:gridCol w="615950"/>
                <a:gridCol w="1342975"/>
                <a:gridCol w="1342975"/>
                <a:gridCol w="1050150"/>
                <a:gridCol w="868400"/>
              </a:tblGrid>
              <a:tr h="591600">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PN/CR#</a:t>
                      </a:r>
                      <a:endParaRPr/>
                    </a:p>
                  </a:txBody>
                  <a:tcPr marT="6475" marB="0" marR="6475" marL="647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Title</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Rank Order</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Role</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Task</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Status</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Original Estimate Hrs</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8CCE4"/>
                    </a:solidFill>
                  </a:tcPr>
                </a:tc>
              </a:tr>
              <a:tr h="203650">
                <a:tc rowSpan="5">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PN-852</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FDFD"/>
                    </a:solidFill>
                  </a:tcPr>
                </a:tc>
                <a:tc rowSpan="5">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Incorrect Polytomous Item Category Weight</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DFDFD"/>
                    </a:solidFill>
                  </a:tcPr>
                </a:tc>
                <a:tc rowSpan="5">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25</a:t>
                      </a:r>
                      <a:endParaRPr/>
                    </a:p>
                  </a:txBody>
                  <a:tcPr marT="6475" marB="0" marR="6475" marL="64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FORTRAN Developers</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Analysis       </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Complete</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strike="noStrike">
                          <a:solidFill>
                            <a:srgbClr val="000000"/>
                          </a:solidFill>
                          <a:latin typeface="Calibri"/>
                          <a:ea typeface="Calibri"/>
                          <a:cs typeface="Calibri"/>
                          <a:sym typeface="Calibri"/>
                        </a:rPr>
                        <a:t>6</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50">
                <a:tc vMerge="1"/>
                <a:tc vMerge="1"/>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FORTRAN Developers</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Coding          </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Complete</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strike="noStrike">
                          <a:solidFill>
                            <a:srgbClr val="000000"/>
                          </a:solidFill>
                          <a:latin typeface="Calibri"/>
                          <a:ea typeface="Calibri"/>
                          <a:cs typeface="Calibri"/>
                          <a:sym typeface="Calibri"/>
                        </a:rPr>
                        <a:t>2</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50">
                <a:tc vMerge="1"/>
                <a:tc vMerge="1"/>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FORTRAN Developers</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Unit Testing </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Complete</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strike="noStrike">
                          <a:solidFill>
                            <a:srgbClr val="000000"/>
                          </a:solidFill>
                          <a:latin typeface="Calibri"/>
                          <a:ea typeface="Calibri"/>
                          <a:cs typeface="Calibri"/>
                          <a:sym typeface="Calibri"/>
                        </a:rPr>
                        <a:t>4</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650">
                <a:tc vMerge="1"/>
                <a:tc vMerge="1"/>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FORTRAN Developers</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Fortran Regression Testing </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Complete</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strike="noStrike">
                          <a:solidFill>
                            <a:srgbClr val="000000"/>
                          </a:solidFill>
                          <a:latin typeface="Calibri"/>
                          <a:ea typeface="Calibri"/>
                          <a:cs typeface="Calibri"/>
                          <a:sym typeface="Calibri"/>
                        </a:rPr>
                        <a:t>4</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3975">
                <a:tc vMerge="1"/>
                <a:tc vMerge="1"/>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Testers </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Test</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Complete</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n-US" sz="1000" u="none" strike="noStrike">
                          <a:solidFill>
                            <a:srgbClr val="000000"/>
                          </a:solidFill>
                          <a:latin typeface="Calibri"/>
                          <a:ea typeface="Calibri"/>
                          <a:cs typeface="Calibri"/>
                          <a:sym typeface="Calibri"/>
                        </a:rPr>
                        <a:t>6</a:t>
                      </a:r>
                      <a:endParaRPr/>
                    </a:p>
                  </a:txBody>
                  <a:tcPr marT="6475" marB="0" marR="6475" marL="64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ph idx="4294967295" type="body"/>
          </p:nvPr>
        </p:nvSpPr>
        <p:spPr>
          <a:xfrm>
            <a:off x="1981200" y="990601"/>
            <a:ext cx="8229600" cy="51355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Is a short (15 minutes long) meeting</a:t>
            </a:r>
            <a:endParaRPr/>
          </a:p>
          <a:p>
            <a:pPr indent="-228600" lvl="0" marL="228600" rtl="0" algn="l">
              <a:lnSpc>
                <a:spcPct val="100000"/>
              </a:lnSpc>
              <a:spcBef>
                <a:spcPts val="1000"/>
              </a:spcBef>
              <a:spcAft>
                <a:spcPts val="0"/>
              </a:spcAft>
              <a:buClr>
                <a:schemeClr val="dk1"/>
              </a:buClr>
              <a:buSzPts val="2200"/>
              <a:buChar char="●"/>
            </a:pPr>
            <a:r>
              <a:rPr lang="en-US"/>
              <a:t>Participants: Scrum Master (which is the chairman), Scrum Team</a:t>
            </a:r>
            <a:endParaRPr/>
          </a:p>
          <a:p>
            <a:pPr indent="-228600" lvl="0" marL="228600" rtl="0" algn="l">
              <a:lnSpc>
                <a:spcPct val="100000"/>
              </a:lnSpc>
              <a:spcBef>
                <a:spcPts val="1000"/>
              </a:spcBef>
              <a:spcAft>
                <a:spcPts val="0"/>
              </a:spcAft>
              <a:buClr>
                <a:schemeClr val="dk1"/>
              </a:buClr>
              <a:buSzPts val="2200"/>
              <a:buChar char="●"/>
            </a:pPr>
            <a:r>
              <a:rPr lang="en-US"/>
              <a:t>Every Team member should answer on 3 questions</a:t>
            </a:r>
            <a:endParaRPr/>
          </a:p>
          <a:p>
            <a:pPr indent="-228600" lvl="0" marL="228600" rtl="0" algn="l">
              <a:lnSpc>
                <a:spcPct val="100000"/>
              </a:lnSpc>
              <a:spcBef>
                <a:spcPts val="1000"/>
              </a:spcBef>
              <a:spcAft>
                <a:spcPts val="0"/>
              </a:spcAft>
              <a:buClr>
                <a:schemeClr val="dk1"/>
              </a:buClr>
              <a:buSzPts val="2200"/>
              <a:buFont typeface="Noto Sans Symbols"/>
              <a:buNone/>
            </a:pPr>
            <a:r>
              <a:t/>
            </a:r>
            <a:endParaRPr/>
          </a:p>
        </p:txBody>
      </p:sp>
      <p:sp>
        <p:nvSpPr>
          <p:cNvPr id="452" name="Google Shape;452;p41"/>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Daily Scrum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ph idx="4294967295" type="body"/>
          </p:nvPr>
        </p:nvSpPr>
        <p:spPr>
          <a:xfrm>
            <a:off x="1981200" y="1219201"/>
            <a:ext cx="8229600" cy="49831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What have you done since the last Scrum meeting? </a:t>
            </a:r>
            <a:endParaRPr/>
          </a:p>
          <a:p>
            <a:pPr indent="-228600" lvl="0" marL="228600" rtl="0" algn="l">
              <a:lnSpc>
                <a:spcPct val="100000"/>
              </a:lnSpc>
              <a:spcBef>
                <a:spcPts val="1000"/>
              </a:spcBef>
              <a:spcAft>
                <a:spcPts val="0"/>
              </a:spcAft>
              <a:buClr>
                <a:schemeClr val="dk1"/>
              </a:buClr>
              <a:buSzPts val="2200"/>
              <a:buChar char="●"/>
            </a:pPr>
            <a:r>
              <a:rPr lang="en-US"/>
              <a:t>What are you doing for the next Scrum?</a:t>
            </a:r>
            <a:endParaRPr/>
          </a:p>
          <a:p>
            <a:pPr indent="-228600" lvl="0" marL="228600" rtl="0" algn="l">
              <a:lnSpc>
                <a:spcPct val="100000"/>
              </a:lnSpc>
              <a:spcBef>
                <a:spcPts val="1000"/>
              </a:spcBef>
              <a:spcAft>
                <a:spcPts val="0"/>
              </a:spcAft>
              <a:buClr>
                <a:schemeClr val="dk1"/>
              </a:buClr>
              <a:buSzPts val="2200"/>
              <a:buChar char="●"/>
            </a:pPr>
            <a:r>
              <a:rPr lang="en-US"/>
              <a:t>What is stopping you or getting in your way to accomplishing your work?</a:t>
            </a:r>
            <a:endParaRPr/>
          </a:p>
        </p:txBody>
      </p:sp>
      <p:sp>
        <p:nvSpPr>
          <p:cNvPr id="458" name="Google Shape;458;p42"/>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Daily Questions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3"/>
          <p:cNvSpPr txBox="1"/>
          <p:nvPr>
            <p:ph idx="4294967295" type="body"/>
          </p:nvPr>
        </p:nvSpPr>
        <p:spPr>
          <a:xfrm>
            <a:off x="1981200" y="990601"/>
            <a:ext cx="8229600" cy="51355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Is NOT a problem solving session</a:t>
            </a:r>
            <a:endParaRPr/>
          </a:p>
          <a:p>
            <a:pPr indent="-228600" lvl="0" marL="228600" rtl="0" algn="l">
              <a:lnSpc>
                <a:spcPct val="100000"/>
              </a:lnSpc>
              <a:spcBef>
                <a:spcPts val="1000"/>
              </a:spcBef>
              <a:spcAft>
                <a:spcPts val="0"/>
              </a:spcAft>
              <a:buClr>
                <a:schemeClr val="dk1"/>
              </a:buClr>
              <a:buSzPts val="2200"/>
              <a:buChar char="●"/>
            </a:pPr>
            <a:r>
              <a:rPr lang="en-US"/>
              <a:t>Is NOT a way to collect information about WHO is behind the schedule</a:t>
            </a:r>
            <a:endParaRPr/>
          </a:p>
          <a:p>
            <a:pPr indent="-228600" lvl="0" marL="228600" rtl="0" algn="l">
              <a:lnSpc>
                <a:spcPct val="100000"/>
              </a:lnSpc>
              <a:spcBef>
                <a:spcPts val="1000"/>
              </a:spcBef>
              <a:spcAft>
                <a:spcPts val="0"/>
              </a:spcAft>
              <a:buClr>
                <a:schemeClr val="dk1"/>
              </a:buClr>
              <a:buSzPts val="2200"/>
              <a:buChar char="●"/>
            </a:pPr>
            <a:r>
              <a:rPr lang="en-US"/>
              <a:t>Is a meeting in which team members make commitments to each other and to the Scrum Master</a:t>
            </a:r>
            <a:endParaRPr/>
          </a:p>
          <a:p>
            <a:pPr indent="-228600" lvl="0" marL="228600" rtl="0" algn="l">
              <a:lnSpc>
                <a:spcPct val="100000"/>
              </a:lnSpc>
              <a:spcBef>
                <a:spcPts val="1000"/>
              </a:spcBef>
              <a:spcAft>
                <a:spcPts val="0"/>
              </a:spcAft>
              <a:buClr>
                <a:schemeClr val="dk1"/>
              </a:buClr>
              <a:buSzPts val="2200"/>
              <a:buChar char="●"/>
            </a:pPr>
            <a:r>
              <a:rPr lang="en-US"/>
              <a:t>Is a good way for a Scrum Master to track the progress of the Team</a:t>
            </a:r>
            <a:endParaRPr/>
          </a:p>
        </p:txBody>
      </p:sp>
      <p:sp>
        <p:nvSpPr>
          <p:cNvPr id="464" name="Google Shape;464;p43"/>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Daily Scrum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4"/>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70" name="Google Shape;470;p44"/>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Burn Down Chart</a:t>
            </a:r>
            <a:endParaRPr/>
          </a:p>
        </p:txBody>
      </p:sp>
      <p:graphicFrame>
        <p:nvGraphicFramePr>
          <p:cNvPr id="471" name="Google Shape;471;p44"/>
          <p:cNvGraphicFramePr/>
          <p:nvPr/>
        </p:nvGraphicFramePr>
        <p:xfrm>
          <a:off x="1905000" y="1219201"/>
          <a:ext cx="8458200" cy="4800601"/>
        </p:xfrm>
        <a:graphic>
          <a:graphicData uri="http://schemas.openxmlformats.org/drawingml/2006/chart">
            <c:chart r:id="rId3"/>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77" name="Google Shape;477;p45"/>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Dashboard</a:t>
            </a:r>
            <a:endParaRPr/>
          </a:p>
        </p:txBody>
      </p:sp>
      <p:graphicFrame>
        <p:nvGraphicFramePr>
          <p:cNvPr id="478" name="Google Shape;478;p45"/>
          <p:cNvGraphicFramePr/>
          <p:nvPr/>
        </p:nvGraphicFramePr>
        <p:xfrm>
          <a:off x="1905001" y="1524003"/>
          <a:ext cx="3000000" cy="3000000"/>
        </p:xfrm>
        <a:graphic>
          <a:graphicData uri="http://schemas.openxmlformats.org/drawingml/2006/table">
            <a:tbl>
              <a:tblPr>
                <a:noFill/>
                <a:tableStyleId>{DC35E64F-C628-4181-8CDA-2F66972B1C7F}</a:tableStyleId>
              </a:tblPr>
              <a:tblGrid>
                <a:gridCol w="1245575"/>
                <a:gridCol w="813325"/>
                <a:gridCol w="303275"/>
                <a:gridCol w="228600"/>
                <a:gridCol w="609600"/>
                <a:gridCol w="533400"/>
                <a:gridCol w="4572000"/>
              </a:tblGrid>
              <a:tr h="194275">
                <a:tc gridSpan="5" rowSpan="4">
                  <a:txBody>
                    <a:bodyPr/>
                    <a:lstStyle/>
                    <a:p>
                      <a:pPr indent="0" lvl="0" marL="0" marR="0" rtl="0" algn="ctr">
                        <a:spcBef>
                          <a:spcPts val="0"/>
                        </a:spcBef>
                        <a:spcAft>
                          <a:spcPts val="0"/>
                        </a:spcAft>
                        <a:buNone/>
                      </a:pPr>
                      <a:r>
                        <a:rPr b="1" i="0" lang="en-US" sz="1000" u="none" strike="noStrike">
                          <a:solidFill>
                            <a:srgbClr val="000000"/>
                          </a:solidFill>
                          <a:latin typeface="Calibri"/>
                          <a:ea typeface="Calibri"/>
                          <a:cs typeface="Calibri"/>
                          <a:sym typeface="Calibri"/>
                        </a:rPr>
                        <a:t>GEN II Testing Dashboard</a:t>
                      </a:r>
                      <a:br>
                        <a:rPr b="1" i="0" lang="en-US" sz="1000" u="none" strike="noStrike">
                          <a:solidFill>
                            <a:srgbClr val="000000"/>
                          </a:solidFill>
                          <a:latin typeface="Calibri"/>
                          <a:ea typeface="Calibri"/>
                          <a:cs typeface="Calibri"/>
                          <a:sym typeface="Calibri"/>
                        </a:rPr>
                      </a:br>
                      <a:r>
                        <a:rPr b="1" i="0" lang="en-US" sz="1000" u="none" strike="noStrike">
                          <a:solidFill>
                            <a:srgbClr val="000000"/>
                          </a:solidFill>
                          <a:latin typeface="Calibri"/>
                          <a:ea typeface="Calibri"/>
                          <a:cs typeface="Calibri"/>
                          <a:sym typeface="Calibri"/>
                        </a:rPr>
                        <a:t>week ending 7/19/2013</a:t>
                      </a:r>
                      <a:br>
                        <a:rPr b="1" i="0" lang="en-US" sz="1000" u="none" strike="noStrike">
                          <a:solidFill>
                            <a:srgbClr val="000000"/>
                          </a:solidFill>
                          <a:latin typeface="Calibri"/>
                          <a:ea typeface="Calibri"/>
                          <a:cs typeface="Calibri"/>
                          <a:sym typeface="Calibri"/>
                        </a:rPr>
                      </a:br>
                      <a:r>
                        <a:rPr b="0" i="0" lang="en-US" sz="1000" u="none" strike="noStrike">
                          <a:solidFill>
                            <a:srgbClr val="000000"/>
                          </a:solidFill>
                          <a:latin typeface="Calibri"/>
                          <a:ea typeface="Calibri"/>
                          <a:cs typeface="Calibri"/>
                          <a:sym typeface="Calibri"/>
                        </a:rPr>
                        <a:t>*Percent Complete=Includes both testing time and progress on software development.</a:t>
                      </a:r>
                      <a:endParaRPr b="1" i="0" sz="1000" u="none" strike="noStrike">
                        <a:solidFill>
                          <a:srgbClr val="000000"/>
                        </a:solidFill>
                        <a:latin typeface="Calibri"/>
                        <a:ea typeface="Calibri"/>
                        <a:cs typeface="Calibri"/>
                        <a:sym typeface="Calibri"/>
                      </a:endParaRPr>
                    </a:p>
                  </a:txBody>
                  <a:tcPr marT="0" marB="0" marR="0" marL="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4" hMerge="1"/>
                <a:tc rowSpan="4" hMerge="1"/>
                <a:tc rowSpan="4" hMerge="1"/>
                <a:tc rowSpan="4" hMerge="1"/>
                <a:tc gridSpan="2">
                  <a:txBody>
                    <a:bodyPr/>
                    <a:lstStyle/>
                    <a:p>
                      <a:pPr indent="0" lvl="0" marL="0" marR="0" rtl="0" algn="l">
                        <a:spcBef>
                          <a:spcPts val="0"/>
                        </a:spcBef>
                        <a:spcAft>
                          <a:spcPts val="0"/>
                        </a:spcAft>
                        <a:buNone/>
                      </a:pPr>
                      <a:r>
                        <a:rPr b="0" i="0" lang="en-US" sz="500" u="none" strike="noStrike">
                          <a:solidFill>
                            <a:srgbClr val="000000"/>
                          </a:solidFill>
                          <a:latin typeface="Calibri"/>
                          <a:ea typeface="Calibri"/>
                          <a:cs typeface="Calibri"/>
                          <a:sym typeface="Calibri"/>
                        </a:rPr>
                        <a:t>Not yet attempted</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194275">
                <a:tc gridSpan="5" vMerge="1"/>
                <a:tc hMerge="1" vMerge="1"/>
                <a:tc hMerge="1" vMerge="1"/>
                <a:tc hMerge="1" vMerge="1"/>
                <a:tc hMerge="1" vMerge="1"/>
                <a:tc gridSpan="2">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Successfully Complete = Critical and High PNs and CRs are addressed and SA has signed off on use of GEN II for this request for this build.</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B050"/>
                    </a:solidFill>
                  </a:tcPr>
                </a:tc>
                <a:tc hMerge="1"/>
              </a:tr>
              <a:tr h="194275">
                <a:tc gridSpan="5" vMerge="1"/>
                <a:tc hMerge="1" vMerge="1"/>
                <a:tc hMerge="1" vMerge="1"/>
                <a:tc hMerge="1" vMerge="1"/>
                <a:tc hMerge="1" vMerge="1"/>
                <a:tc gridSpan="2">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Attempted with PNs/CRs Documented</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00"/>
                    </a:solidFill>
                  </a:tcPr>
                </a:tc>
                <a:tc hMerge="1"/>
              </a:tr>
              <a:tr h="194275">
                <a:tc gridSpan="5" vMerge="1"/>
                <a:tc hMerge="1" vMerge="1"/>
                <a:tc hMerge="1" vMerge="1"/>
                <a:tc hMerge="1" vMerge="1"/>
                <a:tc hMerge="1" vMerge="1"/>
                <a:tc gridSpan="2">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Significant PN/ CR Identified</a:t>
                      </a:r>
                      <a:endParaRPr/>
                    </a:p>
                  </a:txBody>
                  <a:tcPr marT="0" marB="0" marR="0" marL="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hMerge="1"/>
              </a:tr>
              <a:tr h="749900">
                <a:tc>
                  <a:txBody>
                    <a:bodyPr/>
                    <a:lstStyle/>
                    <a:p>
                      <a:pPr indent="0" lvl="0" marL="0" marR="0" rtl="0" algn="ctr">
                        <a:spcBef>
                          <a:spcPts val="0"/>
                        </a:spcBef>
                        <a:spcAft>
                          <a:spcPts val="0"/>
                        </a:spcAft>
                        <a:buNone/>
                      </a:pPr>
                      <a:r>
                        <a:rPr b="1" i="0" lang="en-US" sz="900" u="none" strike="noStrike">
                          <a:solidFill>
                            <a:srgbClr val="FFFFFF"/>
                          </a:solidFill>
                          <a:latin typeface="Calibri"/>
                          <a:ea typeface="Calibri"/>
                          <a:cs typeface="Calibri"/>
                          <a:sym typeface="Calibri"/>
                        </a:rPr>
                        <a:t>Program/Test</a:t>
                      </a:r>
                      <a:endParaRPr/>
                    </a:p>
                  </a:txBody>
                  <a:tcPr marT="0" marB="0" marR="0" marL="0"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i="0" lang="en-US" sz="1000" u="none" strike="noStrike">
                          <a:solidFill>
                            <a:srgbClr val="FFFFFF"/>
                          </a:solidFill>
                          <a:latin typeface="Calibri"/>
                          <a:ea typeface="Calibri"/>
                          <a:cs typeface="Calibri"/>
                          <a:sym typeface="Calibri"/>
                        </a:rPr>
                        <a:t>Analysis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i="0" lang="en-US" sz="1000" u="none" strike="noStrike">
                          <a:solidFill>
                            <a:srgbClr val="FFFFFF"/>
                          </a:solidFill>
                          <a:latin typeface="Calibri"/>
                          <a:ea typeface="Calibri"/>
                          <a:cs typeface="Calibri"/>
                          <a:sym typeface="Calibri"/>
                        </a:rPr>
                        <a:t>FATs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i="0" lang="en-US" sz="1000" u="none" strike="noStrike">
                          <a:solidFill>
                            <a:srgbClr val="FFFFFF"/>
                          </a:solidFill>
                          <a:latin typeface="Calibri"/>
                          <a:ea typeface="Calibri"/>
                          <a:cs typeface="Calibri"/>
                          <a:sym typeface="Calibri"/>
                        </a:rPr>
                        <a:t>RATs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i="0" lang="en-US" sz="1000" u="none" strike="noStrike">
                          <a:solidFill>
                            <a:srgbClr val="FFFFFF"/>
                          </a:solidFill>
                          <a:latin typeface="Calibri"/>
                          <a:ea typeface="Calibri"/>
                          <a:cs typeface="Calibri"/>
                          <a:sym typeface="Calibri"/>
                        </a:rPr>
                        <a:t>Generate and Run Request</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i="0" lang="en-US" sz="1000" u="none" strike="noStrike">
                          <a:solidFill>
                            <a:srgbClr val="FFFFFF"/>
                          </a:solidFill>
                          <a:latin typeface="Calibri"/>
                          <a:ea typeface="Calibri"/>
                          <a:cs typeface="Calibri"/>
                          <a:sym typeface="Calibri"/>
                        </a:rPr>
                        <a:t>Comparison  Review</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i="0" lang="en-US" sz="1000" u="none" strike="noStrike">
                          <a:solidFill>
                            <a:srgbClr val="FFFFFF"/>
                          </a:solidFill>
                          <a:latin typeface="Calibri"/>
                          <a:ea typeface="Calibri"/>
                          <a:cs typeface="Calibri"/>
                          <a:sym typeface="Calibri"/>
                        </a:rPr>
                        <a:t>Stat Comments/Pending Fixes</a:t>
                      </a:r>
                      <a:endParaRPr/>
                    </a:p>
                  </a:txBody>
                  <a:tcPr marT="0" marB="0" marR="0" marL="0"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r>
              <a:tr h="194275">
                <a:tc rowSpan="5">
                  <a:txBody>
                    <a:bodyPr/>
                    <a:lstStyle/>
                    <a:p>
                      <a:pPr indent="0" lvl="0" marL="0" marR="0" rtl="0" algn="ctr">
                        <a:spcBef>
                          <a:spcPts val="0"/>
                        </a:spcBef>
                        <a:spcAft>
                          <a:spcPts val="0"/>
                        </a:spcAft>
                        <a:buNone/>
                      </a:pPr>
                      <a:r>
                        <a:rPr b="0" i="0" lang="en-US" sz="900" u="none" strike="noStrike">
                          <a:solidFill>
                            <a:srgbClr val="000000"/>
                          </a:solidFill>
                          <a:latin typeface="Calibri"/>
                          <a:ea typeface="Calibri"/>
                          <a:cs typeface="Calibri"/>
                          <a:sym typeface="Calibri"/>
                        </a:rPr>
                        <a:t>TX - 129 - Speech</a:t>
                      </a:r>
                      <a:endParaRPr/>
                    </a:p>
                  </a:txBody>
                  <a:tcPr marT="0" marB="0" marR="0" marL="0"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PIA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4950">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EQ</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Form not indicated on Smoothed Frequency Plots (PN-832) required; Braiding Plan-Single Group Design, not critical (CR-133)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275">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Measure Type description added to Speededness report (PN-893)</a:t>
                      </a:r>
                      <a:endParaRPr/>
                    </a:p>
                  </a:txBody>
                  <a:tcPr marT="0" marB="0" marR="0" marL="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4950">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PIA- Synthetic Admin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4950">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EQ- Synthetic Admin</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CR-133 Braiding Plan-Single Group Design (not critical)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275">
                <a:tc rowSpan="2">
                  <a:txBody>
                    <a:bodyPr/>
                    <a:lstStyle/>
                    <a:p>
                      <a:pPr indent="0" lvl="0" marL="0" marR="0" rtl="0" algn="ctr">
                        <a:spcBef>
                          <a:spcPts val="0"/>
                        </a:spcBef>
                        <a:spcAft>
                          <a:spcPts val="0"/>
                        </a:spcAft>
                        <a:buNone/>
                      </a:pPr>
                      <a:r>
                        <a:rPr b="0" i="0" lang="en-US" sz="900" u="none" strike="noStrike">
                          <a:solidFill>
                            <a:srgbClr val="000000"/>
                          </a:solidFill>
                          <a:latin typeface="Calibri"/>
                          <a:ea typeface="Calibri"/>
                          <a:cs typeface="Calibri"/>
                          <a:sym typeface="Calibri"/>
                        </a:rPr>
                        <a:t>TX - 131 – ELAR</a:t>
                      </a:r>
                      <a:endParaRPr/>
                    </a:p>
                  </a:txBody>
                  <a:tcPr marT="0" marB="0" marR="0" marL="0"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FIA</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Measure Type description added to Speededness report (PN-893)</a:t>
                      </a:r>
                      <a:endParaRPr/>
                    </a:p>
                  </a:txBody>
                  <a:tcPr marT="0" marB="0" marR="0" marL="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275">
                <a:tc vMerge="1"/>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EQ</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0" marR="0" rtl="0" algn="ctr">
                        <a:spcBef>
                          <a:spcPts val="0"/>
                        </a:spcBef>
                        <a:spcAft>
                          <a:spcPts val="0"/>
                        </a:spcAft>
                        <a:buNone/>
                      </a:pPr>
                      <a:r>
                        <a:rPr b="0" i="0" lang="en-US" sz="1000" u="none" strike="noStrike">
                          <a:solidFill>
                            <a:srgbClr val="000000"/>
                          </a:solidFill>
                          <a:latin typeface="Calibri"/>
                          <a:ea typeface="Calibri"/>
                          <a:cs typeface="Calibri"/>
                          <a:sym typeface="Calibri"/>
                        </a:rPr>
                        <a:t>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b="0" i="0" lang="en-US" sz="1000" u="none" strike="noStrike">
                          <a:solidFill>
                            <a:srgbClr val="000000"/>
                          </a:solidFill>
                          <a:latin typeface="Calibri"/>
                          <a:ea typeface="Calibri"/>
                          <a:cs typeface="Calibri"/>
                          <a:sym typeface="Calibri"/>
                        </a:rPr>
                        <a:t>Form not indicated on Smoothed Frequency Plots (PN-832)</a:t>
                      </a:r>
                      <a:endParaRPr/>
                    </a:p>
                  </a:txBody>
                  <a:tcPr marT="0" marB="0" marR="0" marL="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84" name="Google Shape;484;p46"/>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u="sng">
                <a:solidFill>
                  <a:schemeClr val="hlink"/>
                </a:solidFill>
                <a:hlinkClick r:id="rId3"/>
              </a:rPr>
              <a:t>https://www.atlassian.com/agile/kanban</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4"/>
              </a:rPr>
              <a:t>https://www.atlassian.com/agile/product-management/roadmaps</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5"/>
              </a:rPr>
              <a:t>https://www.atlassian.com/agile/product-management/requirements</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6"/>
              </a:rPr>
              <a:t>https://www.atlassian.com/agile/product-management</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7"/>
              </a:rPr>
              <a:t>https://www.atlassian.com/agile/scrum/backlogs</a:t>
            </a:r>
            <a:endParaRPr/>
          </a:p>
          <a:p>
            <a:pPr indent="-228600" lvl="0" marL="228600" rtl="0" algn="l">
              <a:lnSpc>
                <a:spcPct val="100000"/>
              </a:lnSpc>
              <a:spcBef>
                <a:spcPts val="1000"/>
              </a:spcBef>
              <a:spcAft>
                <a:spcPts val="0"/>
              </a:spcAft>
              <a:buClr>
                <a:schemeClr val="dk1"/>
              </a:buClr>
              <a:buSzPts val="2200"/>
              <a:buChar char="●"/>
            </a:pPr>
            <a:r>
              <a:rPr lang="en-US" u="sng">
                <a:solidFill>
                  <a:schemeClr val="hlink"/>
                </a:solidFill>
                <a:hlinkClick r:id="rId8"/>
              </a:rPr>
              <a:t>https://www.atlassian.com/agile/product-management/roadmaps</a:t>
            </a:r>
            <a:endParaRPr/>
          </a:p>
          <a:p>
            <a:pPr indent="-88900" lvl="0" marL="228600" rtl="0" algn="l">
              <a:lnSpc>
                <a:spcPct val="100000"/>
              </a:lnSpc>
              <a:spcBef>
                <a:spcPts val="1000"/>
              </a:spcBef>
              <a:spcAft>
                <a:spcPts val="0"/>
              </a:spcAft>
              <a:buClr>
                <a:schemeClr val="dk1"/>
              </a:buClr>
              <a:buSzPts val="2200"/>
              <a:buNone/>
            </a:pPr>
            <a:r>
              <a:t/>
            </a:r>
            <a:endParaRPr/>
          </a:p>
        </p:txBody>
      </p:sp>
      <p:sp>
        <p:nvSpPr>
          <p:cNvPr id="485" name="Google Shape;485;p46"/>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23" name="Google Shape;123;p5"/>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Manifesto for Agile Software Development</a:t>
            </a:r>
            <a:endParaRPr/>
          </a:p>
        </p:txBody>
      </p:sp>
      <p:sp>
        <p:nvSpPr>
          <p:cNvPr id="124" name="Google Shape;124;p5"/>
          <p:cNvSpPr txBox="1"/>
          <p:nvPr>
            <p:ph idx="4294967295" type="body"/>
          </p:nvPr>
        </p:nvSpPr>
        <p:spPr>
          <a:xfrm>
            <a:off x="1981200" y="925417"/>
            <a:ext cx="8229600" cy="4408583"/>
          </a:xfrm>
          <a:prstGeom prst="rect">
            <a:avLst/>
          </a:prstGeom>
          <a:noFill/>
          <a:ln>
            <a:noFill/>
          </a:ln>
        </p:spPr>
        <p:txBody>
          <a:bodyPr anchorCtr="0" anchor="t" bIns="45700" lIns="91425" spcFirstLastPara="1" rIns="91425" wrap="square" tIns="45700">
            <a:noAutofit/>
          </a:bodyPr>
          <a:lstStyle/>
          <a:p>
            <a:pPr indent="-228600" lvl="0" marL="228600" rtl="0" algn="ctr">
              <a:lnSpc>
                <a:spcPct val="100000"/>
              </a:lnSpc>
              <a:spcBef>
                <a:spcPts val="0"/>
              </a:spcBef>
              <a:spcAft>
                <a:spcPts val="0"/>
              </a:spcAft>
              <a:buClr>
                <a:schemeClr val="dk1"/>
              </a:buClr>
              <a:buSzPts val="2400"/>
              <a:buNone/>
            </a:pPr>
            <a:r>
              <a:rPr lang="en-US" sz="2400"/>
              <a:t>We are uncovering better ways of developing</a:t>
            </a:r>
            <a:br>
              <a:rPr lang="en-US" sz="2400"/>
            </a:br>
            <a:r>
              <a:rPr lang="en-US" sz="2400"/>
              <a:t>software by doing it and helping others do it.</a:t>
            </a:r>
            <a:br>
              <a:rPr lang="en-US" sz="2400"/>
            </a:br>
            <a:r>
              <a:rPr lang="en-US" sz="2400"/>
              <a:t>Through this work we have come to value:</a:t>
            </a:r>
            <a:br>
              <a:rPr lang="en-US" sz="2400"/>
            </a:br>
            <a:endParaRPr sz="2400"/>
          </a:p>
        </p:txBody>
      </p:sp>
      <p:graphicFrame>
        <p:nvGraphicFramePr>
          <p:cNvPr id="125" name="Google Shape;125;p5"/>
          <p:cNvGraphicFramePr/>
          <p:nvPr/>
        </p:nvGraphicFramePr>
        <p:xfrm>
          <a:off x="1410159" y="2370186"/>
          <a:ext cx="3000000" cy="3000000"/>
        </p:xfrm>
        <a:graphic>
          <a:graphicData uri="http://schemas.openxmlformats.org/drawingml/2006/table">
            <a:tbl>
              <a:tblPr bandRow="1" firstRow="1">
                <a:noFill/>
                <a:tableStyleId>{211A629C-FF0C-48DC-A56C-223FD8126AA7}</a:tableStyleId>
              </a:tblPr>
              <a:tblGrid>
                <a:gridCol w="3830350"/>
                <a:gridCol w="5401775"/>
              </a:tblGrid>
              <a:tr h="571500">
                <a:tc>
                  <a:txBody>
                    <a:bodyPr/>
                    <a:lstStyle/>
                    <a:p>
                      <a:pPr indent="0" lvl="0" marL="0" marR="0" rtl="0" algn="l">
                        <a:spcBef>
                          <a:spcPts val="0"/>
                        </a:spcBef>
                        <a:spcAft>
                          <a:spcPts val="0"/>
                        </a:spcAft>
                        <a:buNone/>
                      </a:pPr>
                      <a:r>
                        <a:rPr b="1" lang="en-US" sz="2400" u="none" cap="none" strike="noStrike"/>
                        <a:t>Individuals and interactions </a:t>
                      </a:r>
                      <a:endParaRPr b="1" sz="2400"/>
                    </a:p>
                  </a:txBody>
                  <a:tcPr marT="45725" marB="45725" marR="91450" marL="91450"/>
                </a:tc>
                <a:tc>
                  <a:txBody>
                    <a:bodyPr/>
                    <a:lstStyle/>
                    <a:p>
                      <a:pPr indent="0" lvl="0" marL="0" marR="0" rtl="0" algn="l">
                        <a:spcBef>
                          <a:spcPts val="0"/>
                        </a:spcBef>
                        <a:spcAft>
                          <a:spcPts val="0"/>
                        </a:spcAft>
                        <a:buNone/>
                      </a:pPr>
                      <a:r>
                        <a:rPr lang="en-US" sz="2400"/>
                        <a:t>over processes and tools</a:t>
                      </a:r>
                      <a:endParaRPr sz="2400"/>
                    </a:p>
                  </a:txBody>
                  <a:tcPr marT="45725" marB="45725" marR="91450" marL="91450"/>
                </a:tc>
              </a:tr>
              <a:tr h="571500">
                <a:tc>
                  <a:txBody>
                    <a:bodyPr/>
                    <a:lstStyle/>
                    <a:p>
                      <a:pPr indent="0" lvl="0" marL="0" marR="0" rtl="0" algn="l">
                        <a:spcBef>
                          <a:spcPts val="0"/>
                        </a:spcBef>
                        <a:spcAft>
                          <a:spcPts val="0"/>
                        </a:spcAft>
                        <a:buNone/>
                      </a:pPr>
                      <a:r>
                        <a:rPr b="1" lang="en-US" sz="2400"/>
                        <a:t>Working software </a:t>
                      </a:r>
                      <a:endParaRPr b="1" sz="2400"/>
                    </a:p>
                  </a:txBody>
                  <a:tcPr marT="45725" marB="45725" marR="91450" marL="91450"/>
                </a:tc>
                <a:tc>
                  <a:txBody>
                    <a:bodyPr/>
                    <a:lstStyle/>
                    <a:p>
                      <a:pPr indent="0" lvl="0" marL="0" marR="0" rtl="0" algn="l">
                        <a:spcBef>
                          <a:spcPts val="0"/>
                        </a:spcBef>
                        <a:spcAft>
                          <a:spcPts val="0"/>
                        </a:spcAft>
                        <a:buNone/>
                      </a:pPr>
                      <a:r>
                        <a:rPr lang="en-US" sz="2400"/>
                        <a:t>over comprehensive documentation</a:t>
                      </a:r>
                      <a:endParaRPr sz="2400"/>
                    </a:p>
                  </a:txBody>
                  <a:tcPr marT="45725" marB="45725" marR="91450" marL="91450"/>
                </a:tc>
              </a:tr>
              <a:tr h="571500">
                <a:tc>
                  <a:txBody>
                    <a:bodyPr/>
                    <a:lstStyle/>
                    <a:p>
                      <a:pPr indent="0" lvl="0" marL="0" marR="0" rtl="0" algn="l">
                        <a:spcBef>
                          <a:spcPts val="0"/>
                        </a:spcBef>
                        <a:spcAft>
                          <a:spcPts val="0"/>
                        </a:spcAft>
                        <a:buNone/>
                      </a:pPr>
                      <a:r>
                        <a:rPr b="1" lang="en-US" sz="2400"/>
                        <a:t>Customer collaboration </a:t>
                      </a:r>
                      <a:endParaRPr b="1" sz="2400"/>
                    </a:p>
                  </a:txBody>
                  <a:tcPr marT="45725" marB="45725" marR="91450" marL="91450"/>
                </a:tc>
                <a:tc>
                  <a:txBody>
                    <a:bodyPr/>
                    <a:lstStyle/>
                    <a:p>
                      <a:pPr indent="0" lvl="0" marL="0" marR="0" rtl="0" algn="l">
                        <a:spcBef>
                          <a:spcPts val="0"/>
                        </a:spcBef>
                        <a:spcAft>
                          <a:spcPts val="0"/>
                        </a:spcAft>
                        <a:buNone/>
                      </a:pPr>
                      <a:r>
                        <a:rPr lang="en-US" sz="2400"/>
                        <a:t>over contract negotiation</a:t>
                      </a:r>
                      <a:endParaRPr sz="2400"/>
                    </a:p>
                  </a:txBody>
                  <a:tcPr marT="45725" marB="45725" marR="91450" marL="91450"/>
                </a:tc>
              </a:tr>
              <a:tr h="571500">
                <a:tc>
                  <a:txBody>
                    <a:bodyPr/>
                    <a:lstStyle/>
                    <a:p>
                      <a:pPr indent="0" lvl="0" marL="0" marR="0" rtl="0" algn="l">
                        <a:spcBef>
                          <a:spcPts val="0"/>
                        </a:spcBef>
                        <a:spcAft>
                          <a:spcPts val="0"/>
                        </a:spcAft>
                        <a:buNone/>
                      </a:pPr>
                      <a:r>
                        <a:rPr b="1" lang="en-US" sz="2400"/>
                        <a:t>Responding to change </a:t>
                      </a:r>
                      <a:endParaRPr b="1" sz="2400"/>
                    </a:p>
                  </a:txBody>
                  <a:tcPr marT="45725" marB="45725" marR="91450" marL="91450"/>
                </a:tc>
                <a:tc>
                  <a:txBody>
                    <a:bodyPr/>
                    <a:lstStyle/>
                    <a:p>
                      <a:pPr indent="0" lvl="0" marL="0" marR="0" rtl="0" algn="l">
                        <a:spcBef>
                          <a:spcPts val="0"/>
                        </a:spcBef>
                        <a:spcAft>
                          <a:spcPts val="0"/>
                        </a:spcAft>
                        <a:buNone/>
                      </a:pPr>
                      <a:r>
                        <a:rPr lang="en-US" sz="2400"/>
                        <a:t>over following a plan</a:t>
                      </a:r>
                      <a:endParaRPr sz="2400"/>
                    </a:p>
                  </a:txBody>
                  <a:tcPr marT="45725" marB="45725" marR="91450" marL="91450"/>
                </a:tc>
              </a:tr>
            </a:tbl>
          </a:graphicData>
        </a:graphic>
      </p:graphicFrame>
      <p:sp>
        <p:nvSpPr>
          <p:cNvPr id="126" name="Google Shape;126;p5"/>
          <p:cNvSpPr txBox="1"/>
          <p:nvPr/>
        </p:nvSpPr>
        <p:spPr>
          <a:xfrm>
            <a:off x="2209800" y="5029200"/>
            <a:ext cx="7620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That is, while there is value in the items on the right, we value the items on the left more.</a:t>
            </a:r>
            <a:br>
              <a:rPr b="0" i="0" lang="en-US" sz="2000" u="none" cap="none" strike="noStrike">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Agile</a:t>
            </a:r>
            <a:endParaRPr/>
          </a:p>
        </p:txBody>
      </p:sp>
      <p:sp>
        <p:nvSpPr>
          <p:cNvPr id="133" name="Google Shape;133;p6"/>
          <p:cNvSpPr txBox="1"/>
          <p:nvPr>
            <p:ph idx="4294967295" type="body"/>
          </p:nvPr>
        </p:nvSpPr>
        <p:spPr>
          <a:xfrm>
            <a:off x="838200" y="966355"/>
            <a:ext cx="10515600" cy="5285855"/>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Agile is a holistic approach</a:t>
            </a:r>
            <a:endParaRPr/>
          </a:p>
          <a:p>
            <a:pPr indent="-228600" lvl="0" marL="228600" rtl="0" algn="l">
              <a:lnSpc>
                <a:spcPct val="100000"/>
              </a:lnSpc>
              <a:spcBef>
                <a:spcPts val="1000"/>
              </a:spcBef>
              <a:spcAft>
                <a:spcPts val="0"/>
              </a:spcAft>
              <a:buClr>
                <a:schemeClr val="dk1"/>
              </a:buClr>
              <a:buSzPts val="2200"/>
              <a:buChar char="●"/>
            </a:pPr>
            <a:r>
              <a:rPr lang="en-US"/>
              <a:t>6 Characteristics of the most successful teams</a:t>
            </a:r>
            <a:endParaRPr/>
          </a:p>
          <a:p>
            <a:pPr indent="-228600" lvl="1" marL="685800" rtl="0" algn="l">
              <a:lnSpc>
                <a:spcPct val="100000"/>
              </a:lnSpc>
              <a:spcBef>
                <a:spcPts val="1000"/>
              </a:spcBef>
              <a:spcAft>
                <a:spcPts val="0"/>
              </a:spcAft>
              <a:buClr>
                <a:schemeClr val="dk1"/>
              </a:buClr>
              <a:buSzPts val="2200"/>
              <a:buChar char="○"/>
            </a:pPr>
            <a:r>
              <a:rPr lang="en-US"/>
              <a:t>Built-in instability</a:t>
            </a:r>
            <a:endParaRPr/>
          </a:p>
          <a:p>
            <a:pPr indent="-228600" lvl="2" marL="1143000" rtl="0" algn="l">
              <a:lnSpc>
                <a:spcPct val="100000"/>
              </a:lnSpc>
              <a:spcBef>
                <a:spcPts val="1000"/>
              </a:spcBef>
              <a:spcAft>
                <a:spcPts val="0"/>
              </a:spcAft>
              <a:buClr>
                <a:schemeClr val="dk1"/>
              </a:buClr>
              <a:buSzPts val="1800"/>
              <a:buChar char="■"/>
            </a:pPr>
            <a:r>
              <a:rPr lang="en-US"/>
              <a:t>Management sets a board goal or a general strategic direction.  The team has a wide measure of freedom and extremely challenging goals.  Creativity is born from challenge.</a:t>
            </a:r>
            <a:endParaRPr/>
          </a:p>
          <a:p>
            <a:pPr indent="-228600" lvl="1" marL="685800" rtl="0" algn="l">
              <a:lnSpc>
                <a:spcPct val="100000"/>
              </a:lnSpc>
              <a:spcBef>
                <a:spcPts val="1000"/>
              </a:spcBef>
              <a:spcAft>
                <a:spcPts val="0"/>
              </a:spcAft>
              <a:buClr>
                <a:schemeClr val="dk1"/>
              </a:buClr>
              <a:buSzPts val="2200"/>
              <a:buChar char="○"/>
            </a:pPr>
            <a:r>
              <a:rPr lang="en-US"/>
              <a:t>Self-organizing project teams</a:t>
            </a:r>
            <a:endParaRPr/>
          </a:p>
          <a:p>
            <a:pPr indent="-228600" lvl="2" marL="1143000" rtl="0" algn="l">
              <a:lnSpc>
                <a:spcPct val="100000"/>
              </a:lnSpc>
              <a:spcBef>
                <a:spcPts val="1000"/>
              </a:spcBef>
              <a:spcAft>
                <a:spcPts val="0"/>
              </a:spcAft>
              <a:buClr>
                <a:schemeClr val="dk1"/>
              </a:buClr>
              <a:buSzPts val="1800"/>
              <a:buChar char="■"/>
            </a:pPr>
            <a:r>
              <a:rPr lang="en-US"/>
              <a:t>Teams have a high autonomy.</a:t>
            </a:r>
            <a:endParaRPr/>
          </a:p>
          <a:p>
            <a:pPr indent="-228600" lvl="2" marL="1143000" rtl="0" algn="l">
              <a:lnSpc>
                <a:spcPct val="100000"/>
              </a:lnSpc>
              <a:spcBef>
                <a:spcPts val="1000"/>
              </a:spcBef>
              <a:spcAft>
                <a:spcPts val="0"/>
              </a:spcAft>
              <a:buClr>
                <a:schemeClr val="dk1"/>
              </a:buClr>
              <a:buSzPts val="1800"/>
              <a:buChar char="■"/>
            </a:pPr>
            <a:r>
              <a:rPr lang="en-US"/>
              <a:t>Teams seek out “the limit” of the feature or product (self-transcendence)</a:t>
            </a:r>
            <a:endParaRPr/>
          </a:p>
          <a:p>
            <a:pPr indent="-228600" lvl="1" marL="685800" rtl="0" algn="l">
              <a:lnSpc>
                <a:spcPct val="100000"/>
              </a:lnSpc>
              <a:spcBef>
                <a:spcPts val="1000"/>
              </a:spcBef>
              <a:spcAft>
                <a:spcPts val="0"/>
              </a:spcAft>
              <a:buClr>
                <a:schemeClr val="dk1"/>
              </a:buClr>
              <a:buSzPts val="2200"/>
              <a:buChar char="○"/>
            </a:pPr>
            <a:r>
              <a:rPr lang="en-US"/>
              <a:t>Overlapping development phases</a:t>
            </a:r>
            <a:endParaRPr/>
          </a:p>
          <a:p>
            <a:pPr indent="-228600" lvl="2" marL="1143000" rtl="0" algn="l">
              <a:lnSpc>
                <a:spcPct val="100000"/>
              </a:lnSpc>
              <a:spcBef>
                <a:spcPts val="1000"/>
              </a:spcBef>
              <a:spcAft>
                <a:spcPts val="0"/>
              </a:spcAft>
              <a:buClr>
                <a:schemeClr val="dk1"/>
              </a:buClr>
              <a:buSzPts val="1800"/>
              <a:buChar char="■"/>
            </a:pPr>
            <a:r>
              <a:rPr lang="en-US"/>
              <a:t>Team members work on discovery and determining a path, while also delivering on what was determined while all finishing within a period of time.</a:t>
            </a:r>
            <a:endParaRPr/>
          </a:p>
        </p:txBody>
      </p:sp>
      <p:sp>
        <p:nvSpPr>
          <p:cNvPr id="134" name="Google Shape;134;p6"/>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Agile</a:t>
            </a:r>
            <a:endParaRPr/>
          </a:p>
        </p:txBody>
      </p:sp>
      <p:sp>
        <p:nvSpPr>
          <p:cNvPr id="141" name="Google Shape;141;p7"/>
          <p:cNvSpPr txBox="1"/>
          <p:nvPr>
            <p:ph idx="4294967295" type="body"/>
          </p:nvPr>
        </p:nvSpPr>
        <p:spPr>
          <a:xfrm>
            <a:off x="838200" y="966355"/>
            <a:ext cx="10515600" cy="419024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6 Characteristics of the most successful teams</a:t>
            </a:r>
            <a:endParaRPr/>
          </a:p>
          <a:p>
            <a:pPr indent="-228600" lvl="1" marL="685800" rtl="0" algn="l">
              <a:lnSpc>
                <a:spcPct val="100000"/>
              </a:lnSpc>
              <a:spcBef>
                <a:spcPts val="1000"/>
              </a:spcBef>
              <a:spcAft>
                <a:spcPts val="0"/>
              </a:spcAft>
              <a:buClr>
                <a:schemeClr val="dk1"/>
              </a:buClr>
              <a:buSzPts val="2200"/>
              <a:buChar char="○"/>
            </a:pPr>
            <a:r>
              <a:rPr lang="en-US"/>
              <a:t>Multi-learning </a:t>
            </a:r>
            <a:endParaRPr/>
          </a:p>
          <a:p>
            <a:pPr indent="-228600" lvl="2" marL="1143000" rtl="0" algn="l">
              <a:lnSpc>
                <a:spcPct val="100000"/>
              </a:lnSpc>
              <a:spcBef>
                <a:spcPts val="1000"/>
              </a:spcBef>
              <a:spcAft>
                <a:spcPts val="0"/>
              </a:spcAft>
              <a:buClr>
                <a:schemeClr val="dk1"/>
              </a:buClr>
              <a:buSzPts val="1800"/>
              <a:buChar char="■"/>
            </a:pPr>
            <a:r>
              <a:rPr lang="en-US"/>
              <a:t>Teams learn about the whole process of why a request for a feature is being initiated to being built. They all work on that feature part.</a:t>
            </a:r>
            <a:endParaRPr/>
          </a:p>
          <a:p>
            <a:pPr indent="-228600" lvl="1" marL="685800" rtl="0" algn="l">
              <a:lnSpc>
                <a:spcPct val="100000"/>
              </a:lnSpc>
              <a:spcBef>
                <a:spcPts val="1000"/>
              </a:spcBef>
              <a:spcAft>
                <a:spcPts val="0"/>
              </a:spcAft>
              <a:buClr>
                <a:schemeClr val="dk1"/>
              </a:buClr>
              <a:buSzPts val="2200"/>
              <a:buChar char="○"/>
            </a:pPr>
            <a:r>
              <a:rPr lang="en-US"/>
              <a:t>Subtle control</a:t>
            </a:r>
            <a:endParaRPr/>
          </a:p>
          <a:p>
            <a:pPr indent="-228600" lvl="2" marL="1143000" rtl="0" algn="l">
              <a:lnSpc>
                <a:spcPct val="100000"/>
              </a:lnSpc>
              <a:spcBef>
                <a:spcPts val="1000"/>
              </a:spcBef>
              <a:spcAft>
                <a:spcPts val="0"/>
              </a:spcAft>
              <a:buClr>
                <a:schemeClr val="dk1"/>
              </a:buClr>
              <a:buSzPts val="1800"/>
              <a:buChar char="■"/>
            </a:pPr>
            <a:r>
              <a:rPr lang="en-US"/>
              <a:t>Flat organization and late of silos create solutions and teams are supported to try, adopt and release features.</a:t>
            </a:r>
            <a:endParaRPr/>
          </a:p>
          <a:p>
            <a:pPr indent="-228600" lvl="1" marL="685800" rtl="0" algn="l">
              <a:lnSpc>
                <a:spcPct val="100000"/>
              </a:lnSpc>
              <a:spcBef>
                <a:spcPts val="1000"/>
              </a:spcBef>
              <a:spcAft>
                <a:spcPts val="0"/>
              </a:spcAft>
              <a:buClr>
                <a:schemeClr val="dk1"/>
              </a:buClr>
              <a:buSzPts val="2200"/>
              <a:buChar char="○"/>
            </a:pPr>
            <a:r>
              <a:rPr lang="en-US"/>
              <a:t>Organizational transfer of learning</a:t>
            </a:r>
            <a:endParaRPr/>
          </a:p>
          <a:p>
            <a:pPr indent="-228600" lvl="2" marL="1143000" rtl="0" algn="l">
              <a:lnSpc>
                <a:spcPct val="100000"/>
              </a:lnSpc>
              <a:spcBef>
                <a:spcPts val="1000"/>
              </a:spcBef>
              <a:spcAft>
                <a:spcPts val="0"/>
              </a:spcAft>
              <a:buClr>
                <a:schemeClr val="dk1"/>
              </a:buClr>
              <a:buSzPts val="1800"/>
              <a:buChar char="■"/>
            </a:pPr>
            <a:r>
              <a:rPr lang="en-US"/>
              <a:t>As the teams consist of members from wider ranges of talents, the information is shared widely.</a:t>
            </a:r>
            <a:endParaRPr/>
          </a:p>
        </p:txBody>
      </p:sp>
      <p:sp>
        <p:nvSpPr>
          <p:cNvPr id="142" name="Google Shape;142;p7"/>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a:t>Scrum - an agile process</a:t>
            </a:r>
            <a:endParaRPr/>
          </a:p>
        </p:txBody>
      </p:sp>
      <p:sp>
        <p:nvSpPr>
          <p:cNvPr id="149" name="Google Shape;149;p8"/>
          <p:cNvSpPr txBox="1"/>
          <p:nvPr>
            <p:ph idx="4294967295" type="body"/>
          </p:nvPr>
        </p:nvSpPr>
        <p:spPr>
          <a:xfrm>
            <a:off x="838200" y="1028701"/>
            <a:ext cx="10328910" cy="40687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100"/>
              <a:buChar char="●"/>
            </a:pPr>
            <a:r>
              <a:rPr lang="en-US" sz="2100"/>
              <a:t>SCRUM is an agile, lightweight process for managing and controlling software and product development in rapidly changing environments.</a:t>
            </a:r>
            <a:endParaRPr sz="2100"/>
          </a:p>
          <a:p>
            <a:pPr indent="-228600" lvl="1" marL="685800" rtl="0" algn="l">
              <a:lnSpc>
                <a:spcPct val="90000"/>
              </a:lnSpc>
              <a:spcBef>
                <a:spcPts val="1000"/>
              </a:spcBef>
              <a:spcAft>
                <a:spcPts val="0"/>
              </a:spcAft>
              <a:buClr>
                <a:schemeClr val="dk1"/>
              </a:buClr>
              <a:buSzPts val="2000"/>
              <a:buChar char="○"/>
            </a:pPr>
            <a:r>
              <a:rPr lang="en-US" sz="2000"/>
              <a:t>Iterative, incremental process</a:t>
            </a:r>
            <a:endParaRPr/>
          </a:p>
          <a:p>
            <a:pPr indent="-228600" lvl="1" marL="685800" rtl="0" algn="l">
              <a:lnSpc>
                <a:spcPct val="90000"/>
              </a:lnSpc>
              <a:spcBef>
                <a:spcPts val="1000"/>
              </a:spcBef>
              <a:spcAft>
                <a:spcPts val="0"/>
              </a:spcAft>
              <a:buClr>
                <a:schemeClr val="dk1"/>
              </a:buClr>
              <a:buSzPts val="2000"/>
              <a:buChar char="○"/>
            </a:pPr>
            <a:r>
              <a:rPr lang="en-US" sz="2000"/>
              <a:t>Team-based approach</a:t>
            </a:r>
            <a:endParaRPr/>
          </a:p>
          <a:p>
            <a:pPr indent="-228600" lvl="1" marL="685800" rtl="0" algn="l">
              <a:lnSpc>
                <a:spcPct val="90000"/>
              </a:lnSpc>
              <a:spcBef>
                <a:spcPts val="1000"/>
              </a:spcBef>
              <a:spcAft>
                <a:spcPts val="0"/>
              </a:spcAft>
              <a:buClr>
                <a:schemeClr val="dk1"/>
              </a:buClr>
              <a:buSzPts val="2000"/>
              <a:buChar char="○"/>
            </a:pPr>
            <a:r>
              <a:rPr lang="en-US" sz="2000"/>
              <a:t>developing systems/ products with rapidly changing requirements</a:t>
            </a:r>
            <a:endParaRPr/>
          </a:p>
          <a:p>
            <a:pPr indent="-228600" lvl="1" marL="685800" rtl="0" algn="l">
              <a:lnSpc>
                <a:spcPct val="90000"/>
              </a:lnSpc>
              <a:spcBef>
                <a:spcPts val="1000"/>
              </a:spcBef>
              <a:spcAft>
                <a:spcPts val="0"/>
              </a:spcAft>
              <a:buClr>
                <a:schemeClr val="dk1"/>
              </a:buClr>
              <a:buSzPts val="2000"/>
              <a:buChar char="○"/>
            </a:pPr>
            <a:r>
              <a:rPr lang="en-US" sz="2000"/>
              <a:t>Controls the chaos of conflicting interest and needs</a:t>
            </a:r>
            <a:endParaRPr/>
          </a:p>
          <a:p>
            <a:pPr indent="-228600" lvl="1" marL="685800" rtl="0" algn="l">
              <a:lnSpc>
                <a:spcPct val="90000"/>
              </a:lnSpc>
              <a:spcBef>
                <a:spcPts val="1000"/>
              </a:spcBef>
              <a:spcAft>
                <a:spcPts val="0"/>
              </a:spcAft>
              <a:buClr>
                <a:schemeClr val="dk1"/>
              </a:buClr>
              <a:buSzPts val="2000"/>
              <a:buChar char="○"/>
            </a:pPr>
            <a:r>
              <a:rPr lang="en-US" sz="2000"/>
              <a:t>Improve communication and maximize cooperation</a:t>
            </a:r>
            <a:endParaRPr/>
          </a:p>
          <a:p>
            <a:pPr indent="-228600" lvl="1" marL="685800" rtl="0" algn="l">
              <a:lnSpc>
                <a:spcPct val="90000"/>
              </a:lnSpc>
              <a:spcBef>
                <a:spcPts val="1000"/>
              </a:spcBef>
              <a:spcAft>
                <a:spcPts val="0"/>
              </a:spcAft>
              <a:buClr>
                <a:schemeClr val="dk1"/>
              </a:buClr>
              <a:buSzPts val="2000"/>
              <a:buChar char="○"/>
            </a:pPr>
            <a:r>
              <a:rPr lang="en-US" sz="2000"/>
              <a:t>Protecting the team form disruptions and impediments</a:t>
            </a:r>
            <a:endParaRPr/>
          </a:p>
          <a:p>
            <a:pPr indent="-228600" lvl="1" marL="685800" rtl="0" algn="l">
              <a:lnSpc>
                <a:spcPct val="90000"/>
              </a:lnSpc>
              <a:spcBef>
                <a:spcPts val="1000"/>
              </a:spcBef>
              <a:spcAft>
                <a:spcPts val="0"/>
              </a:spcAft>
              <a:buClr>
                <a:schemeClr val="dk1"/>
              </a:buClr>
              <a:buSzPts val="2000"/>
              <a:buChar char="○"/>
            </a:pPr>
            <a:r>
              <a:rPr lang="en-US" sz="2000"/>
              <a:t>A way to maximize productivity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838200" y="179388"/>
            <a:ext cx="10515600" cy="10223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Advantages</a:t>
            </a:r>
            <a:endParaRPr/>
          </a:p>
        </p:txBody>
      </p:sp>
      <p:sp>
        <p:nvSpPr>
          <p:cNvPr id="155" name="Google Shape;155;p9"/>
          <p:cNvSpPr txBox="1"/>
          <p:nvPr>
            <p:ph idx="1" type="body"/>
          </p:nvPr>
        </p:nvSpPr>
        <p:spPr>
          <a:xfrm>
            <a:off x="838200" y="1363663"/>
            <a:ext cx="10515600" cy="4368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200"/>
              <a:buChar char="●"/>
            </a:pPr>
            <a:r>
              <a:rPr lang="en-US"/>
              <a:t>Teams get focused on delivery of code</a:t>
            </a:r>
            <a:endParaRPr/>
          </a:p>
          <a:p>
            <a:pPr indent="-228600" lvl="0" marL="228600" rtl="0" algn="l">
              <a:lnSpc>
                <a:spcPct val="100000"/>
              </a:lnSpc>
              <a:spcBef>
                <a:spcPts val="1000"/>
              </a:spcBef>
              <a:spcAft>
                <a:spcPts val="0"/>
              </a:spcAft>
              <a:buClr>
                <a:schemeClr val="dk1"/>
              </a:buClr>
              <a:buSzPts val="2200"/>
              <a:buChar char="●"/>
            </a:pPr>
            <a:r>
              <a:rPr lang="en-US"/>
              <a:t>Multi-disciplinary teams form a scrum team and focus on a set or key deliverables.</a:t>
            </a:r>
            <a:endParaRPr/>
          </a:p>
          <a:p>
            <a:pPr indent="-228600" lvl="0" marL="228600" rtl="0" algn="l">
              <a:lnSpc>
                <a:spcPct val="100000"/>
              </a:lnSpc>
              <a:spcBef>
                <a:spcPts val="1000"/>
              </a:spcBef>
              <a:spcAft>
                <a:spcPts val="0"/>
              </a:spcAft>
              <a:buClr>
                <a:schemeClr val="dk1"/>
              </a:buClr>
              <a:buSzPts val="2200"/>
              <a:buChar char="●"/>
            </a:pPr>
            <a:r>
              <a:rPr lang="en-US"/>
              <a:t>Teams focus towards testing of code and automation of the testing as code will be more frequently tested.</a:t>
            </a:r>
            <a:endParaRPr/>
          </a:p>
          <a:p>
            <a:pPr indent="-228600" lvl="0" marL="228600" rtl="0" algn="l">
              <a:lnSpc>
                <a:spcPct val="100000"/>
              </a:lnSpc>
              <a:spcBef>
                <a:spcPts val="1000"/>
              </a:spcBef>
              <a:spcAft>
                <a:spcPts val="0"/>
              </a:spcAft>
              <a:buClr>
                <a:schemeClr val="dk1"/>
              </a:buClr>
              <a:buSzPts val="2200"/>
              <a:buChar char="●"/>
            </a:pPr>
            <a:r>
              <a:rPr lang="en-US"/>
              <a:t>Team members interact more and can articulate achievements. The product Owner has more trust in the team and directs outcomes, so they know of the achievements first hand. </a:t>
            </a:r>
            <a:endParaRPr/>
          </a:p>
          <a:p>
            <a:pPr indent="-88900" lvl="0" marL="228600" rtl="0" algn="l">
              <a:lnSpc>
                <a:spcPct val="100000"/>
              </a:lnSpc>
              <a:spcBef>
                <a:spcPts val="1000"/>
              </a:spcBef>
              <a:spcAft>
                <a:spcPts val="0"/>
              </a:spcAft>
              <a:buClr>
                <a:schemeClr val="dk1"/>
              </a:buClr>
              <a:buSzPts val="2200"/>
              <a:buNone/>
            </a:pPr>
            <a:r>
              <a:t/>
            </a:r>
            <a:endParaRPr/>
          </a:p>
          <a:p>
            <a:pPr indent="-88900" lvl="0" marL="228600" rtl="0" algn="l">
              <a:lnSpc>
                <a:spcPct val="100000"/>
              </a:lnSpc>
              <a:spcBef>
                <a:spcPts val="1000"/>
              </a:spcBef>
              <a:spcAft>
                <a:spcPts val="0"/>
              </a:spcAft>
              <a:buClr>
                <a:schemeClr val="dk1"/>
              </a:buClr>
              <a:buSzPts val="2200"/>
              <a:buNone/>
            </a:pPr>
            <a:r>
              <a:t/>
            </a:r>
            <a:endParaRPr/>
          </a:p>
        </p:txBody>
      </p:sp>
      <p:sp>
        <p:nvSpPr>
          <p:cNvPr id="156" name="Google Shape;156;p9"/>
          <p:cNvSpPr txBox="1"/>
          <p:nvPr>
            <p:ph idx="12" type="sldNum"/>
          </p:nvPr>
        </p:nvSpPr>
        <p:spPr>
          <a:xfrm>
            <a:off x="11846659" y="6570663"/>
            <a:ext cx="345341" cy="28733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2017-09-13T19:01:46Z</dcterms:created>
  <dc:creator>Coppisetti, Jhooma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50a40f1b-0529-4b3c-ade7-782a1b25d819</vt:lpwstr>
  </property>
  <property fmtid="{D5CDD505-2E9C-101B-9397-08002B2CF9AE}" pid="3" name="ContentTypeId">
    <vt:lpwstr>0x010100B551ABE0E4A84B47AD0B31EA1F79AD0E</vt:lpwstr>
  </property>
</Properties>
</file>